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25"/>
  </p:notesMasterIdLst>
  <p:sldIdLst>
    <p:sldId id="257"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4390" autoAdjust="0"/>
  </p:normalViewPr>
  <p:slideViewPr>
    <p:cSldViewPr snapToGrid="0">
      <p:cViewPr>
        <p:scale>
          <a:sx n="70" d="100"/>
          <a:sy n="70" d="100"/>
        </p:scale>
        <p:origin x="209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DBB0F-F3C2-4233-88D0-011916F709DE}" type="datetimeFigureOut">
              <a:rPr lang="en-US" smtClean="0"/>
              <a:t>10/20/2020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F6A30-AB28-4C28-A48A-EB82876DE9CF}" type="slidenum">
              <a:rPr lang="en-US" smtClean="0"/>
              <a:t>‹#›</a:t>
            </a:fld>
            <a:endParaRPr lang="en-US"/>
          </a:p>
        </p:txBody>
      </p:sp>
    </p:spTree>
    <p:extLst>
      <p:ext uri="{BB962C8B-B14F-4D97-AF65-F5344CB8AC3E}">
        <p14:creationId xmlns:p14="http://schemas.microsoft.com/office/powerpoint/2010/main" val="1806441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Medi"/>
              </a:rPr>
              <a:t>1. then second bullet</a:t>
            </a:r>
          </a:p>
          <a:p>
            <a:pPr algn="l"/>
            <a:endParaRPr lang="en-US" sz="1800" b="0" i="0" u="none" strike="noStrike" baseline="0" dirty="0">
              <a:latin typeface="NimbusRomNo9L-Medi"/>
            </a:endParaRPr>
          </a:p>
          <a:p>
            <a:pPr algn="l"/>
            <a:r>
              <a:rPr lang="en-US" sz="1800" b="0" i="0" u="none" strike="noStrike" baseline="0" dirty="0">
                <a:latin typeface="NimbusRomNo9L-Medi"/>
              </a:rPr>
              <a:t>4</a:t>
            </a:r>
            <a:r>
              <a:rPr lang="en-US" sz="1800" b="0" i="0" u="none" strike="noStrike" baseline="30000" dirty="0">
                <a:latin typeface="NimbusRomNo9L-Medi"/>
              </a:rPr>
              <a:t>th</a:t>
            </a:r>
            <a:r>
              <a:rPr lang="en-US" sz="1800" b="0" i="0" u="none" strike="noStrike" baseline="0" dirty="0">
                <a:latin typeface="NimbusRomNo9L-Medi"/>
              </a:rPr>
              <a:t> bullet address this problem by combining an optimization pass that estimates the scheduling impact of approximations with fast yet accurate quality-energy models and an efficient optimization solver to find near-optimal</a:t>
            </a:r>
          </a:p>
          <a:p>
            <a:pPr algn="l"/>
            <a:r>
              <a:rPr lang="en-US" sz="1800" b="0" i="0" u="none" strike="noStrike" baseline="0" dirty="0">
                <a:latin typeface="NimbusRomNo9L-Medi"/>
              </a:rPr>
              <a:t>solutions constructively.</a:t>
            </a:r>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2</a:t>
            </a:fld>
            <a:endParaRPr lang="en-US"/>
          </a:p>
        </p:txBody>
      </p:sp>
    </p:spTree>
    <p:extLst>
      <p:ext uri="{BB962C8B-B14F-4D97-AF65-F5344CB8AC3E}">
        <p14:creationId xmlns:p14="http://schemas.microsoft.com/office/powerpoint/2010/main" val="279634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While the heuristic itself searches for the single best solution, it also saves near-optimal candidates within </a:t>
            </a:r>
            <a:r>
              <a:rPr lang="en-US" sz="1800" b="0" i="0" u="none" strike="noStrike" baseline="0" dirty="0" err="1">
                <a:latin typeface="NimbusRomNo9L-Regu"/>
              </a:rPr>
              <a:t>userspecified</a:t>
            </a:r>
            <a:r>
              <a:rPr lang="en-US" sz="1800" b="0" i="0" u="none" strike="noStrike" baseline="0" dirty="0">
                <a:latin typeface="NimbusRomNo9L-Regu"/>
              </a:rPr>
              <a:t> energy and quality thresholds from the best one. They pass near-optimal solution set to our final synthesis step as post-scheduler candidates for further slack balancing.</a:t>
            </a:r>
          </a:p>
          <a:p>
            <a:pPr algn="l"/>
            <a:endParaRPr lang="en-US" sz="1800" b="0" i="0" u="none" strike="noStrike" baseline="0" dirty="0">
              <a:latin typeface="NimbusRomNo9L-Regu"/>
            </a:endParaRPr>
          </a:p>
          <a:p>
            <a:pPr algn="l"/>
            <a:r>
              <a:rPr lang="en-US" sz="1800" b="0" i="0" u="none" strike="noStrike" baseline="0" dirty="0">
                <a:latin typeface="NimbusRomNo9L-Regu"/>
              </a:rPr>
              <a:t>Control Data flow graph</a:t>
            </a:r>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13</a:t>
            </a:fld>
            <a:endParaRPr lang="en-US"/>
          </a:p>
        </p:txBody>
      </p:sp>
    </p:spTree>
    <p:extLst>
      <p:ext uri="{BB962C8B-B14F-4D97-AF65-F5344CB8AC3E}">
        <p14:creationId xmlns:p14="http://schemas.microsoft.com/office/powerpoint/2010/main" val="3936946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delay across all clock cycles</a:t>
            </a:r>
          </a:p>
        </p:txBody>
      </p:sp>
      <p:sp>
        <p:nvSpPr>
          <p:cNvPr id="4" name="Slide Number Placeholder 3"/>
          <p:cNvSpPr>
            <a:spLocks noGrp="1"/>
          </p:cNvSpPr>
          <p:nvPr>
            <p:ph type="sldNum" sz="quarter" idx="5"/>
          </p:nvPr>
        </p:nvSpPr>
        <p:spPr/>
        <p:txBody>
          <a:bodyPr/>
          <a:lstStyle/>
          <a:p>
            <a:fld id="{112F6A30-AB28-4C28-A48A-EB82876DE9CF}" type="slidenum">
              <a:rPr lang="en-US" smtClean="0"/>
              <a:t>14</a:t>
            </a:fld>
            <a:endParaRPr lang="en-US"/>
          </a:p>
        </p:txBody>
      </p:sp>
    </p:spTree>
    <p:extLst>
      <p:ext uri="{BB962C8B-B14F-4D97-AF65-F5344CB8AC3E}">
        <p14:creationId xmlns:p14="http://schemas.microsoft.com/office/powerpoint/2010/main" val="4218833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are modified to use integer arithmetic and data sets are from jpeg and SD-VBS benchmark suite</a:t>
            </a:r>
          </a:p>
          <a:p>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15</a:t>
            </a:fld>
            <a:endParaRPr lang="en-US"/>
          </a:p>
        </p:txBody>
      </p:sp>
    </p:spTree>
    <p:extLst>
      <p:ext uri="{BB962C8B-B14F-4D97-AF65-F5344CB8AC3E}">
        <p14:creationId xmlns:p14="http://schemas.microsoft.com/office/powerpoint/2010/main" val="1856886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Energy values are from their model and normalized against the accurate baseline design with different optimizations enabled, and with or without considering voltage scaling (VS) when computing</a:t>
            </a:r>
          </a:p>
          <a:p>
            <a:pPr algn="l"/>
            <a:r>
              <a:rPr lang="en-US" sz="1800" b="0" i="0" u="none" strike="noStrike" baseline="0" dirty="0">
                <a:latin typeface="NimbusRomNo9L-Regu"/>
              </a:rPr>
              <a:t>final post-optimization energy savings. Evaluated optimization</a:t>
            </a:r>
          </a:p>
          <a:p>
            <a:pPr algn="l"/>
            <a:r>
              <a:rPr lang="en-US" sz="1800" b="0" i="0" u="none" strike="noStrike" baseline="0" dirty="0">
                <a:latin typeface="NimbusRomNo9L-Regu"/>
              </a:rPr>
              <a:t>levels include precision scaling only , precision</a:t>
            </a:r>
          </a:p>
          <a:p>
            <a:pPr algn="l"/>
            <a:r>
              <a:rPr lang="en-US" sz="1800" b="0" i="0" u="none" strike="noStrike" baseline="0" dirty="0">
                <a:latin typeface="NimbusRomNo9L-Regu"/>
              </a:rPr>
              <a:t>scaling with operation eliminations and both scaling and elimination while also optimizing for</a:t>
            </a:r>
          </a:p>
          <a:p>
            <a:pPr algn="l"/>
            <a:r>
              <a:rPr lang="en-US" sz="1800" b="0" i="0" u="none" strike="noStrike" baseline="0" dirty="0">
                <a:latin typeface="NimbusRomNo9L-Regu"/>
              </a:rPr>
              <a:t>associated processing time, i.e. clock latency and critical</a:t>
            </a:r>
          </a:p>
          <a:p>
            <a:pPr algn="l"/>
            <a:r>
              <a:rPr lang="en-US" sz="1800" b="0" i="0" u="none" strike="noStrike" baseline="0" dirty="0">
                <a:latin typeface="NimbusRomNo9L-Regu"/>
              </a:rPr>
              <a:t>path reductions (PS+OE+TR, our work). We compare results</a:t>
            </a:r>
          </a:p>
          <a:p>
            <a:pPr algn="l"/>
            <a:r>
              <a:rPr lang="en-US" sz="1800" b="0" i="0" u="none" strike="noStrike" baseline="0" dirty="0">
                <a:latin typeface="NimbusRomNo9L-Regu"/>
              </a:rPr>
              <a:t>against a full search (SCH) that feeds all feasible solutions</a:t>
            </a:r>
          </a:p>
          <a:p>
            <a:pPr algn="l"/>
            <a:r>
              <a:rPr lang="en-US" sz="1800" b="0" i="0" u="none" strike="noStrike" baseline="0" dirty="0">
                <a:latin typeface="NimbusRomNo9L-Regu"/>
              </a:rPr>
              <a:t>into the scheduler to find the one having the smallest energy</a:t>
            </a:r>
          </a:p>
          <a:p>
            <a:pPr algn="l"/>
            <a:r>
              <a:rPr lang="en-US" sz="1800" b="0" i="0" u="none" strike="noStrike" baseline="0" dirty="0">
                <a:latin typeface="NimbusRomNo9L-Regu"/>
              </a:rPr>
              <a:t>under precision and voltage scaling.</a:t>
            </a:r>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16</a:t>
            </a:fld>
            <a:endParaRPr lang="en-US"/>
          </a:p>
        </p:txBody>
      </p:sp>
    </p:spTree>
    <p:extLst>
      <p:ext uri="{BB962C8B-B14F-4D97-AF65-F5344CB8AC3E}">
        <p14:creationId xmlns:p14="http://schemas.microsoft.com/office/powerpoint/2010/main" val="2692008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Fig. 8 compares the complexity of our heuristic solver versus SCH that only prunes out infeasible candidates. We</a:t>
            </a:r>
          </a:p>
          <a:p>
            <a:pPr algn="l"/>
            <a:r>
              <a:rPr lang="en-US" sz="1800" b="0" i="0" u="none" strike="noStrike" baseline="0" dirty="0">
                <a:latin typeface="NimbusRomNo9L-Regu"/>
              </a:rPr>
              <a:t>compare the number of candidates considered in the search as the key measure of search complexity and optimization time. We compare these against the size of the raw design space. Our heuristic evaluates up to 7</a:t>
            </a:r>
            <a:r>
              <a:rPr lang="en-US" sz="1800" b="0" i="1" u="none" strike="noStrike" baseline="0" dirty="0">
                <a:latin typeface="CMSY10"/>
              </a:rPr>
              <a:t>× </a:t>
            </a:r>
            <a:r>
              <a:rPr lang="en-US" sz="1800" b="0" i="0" u="none" strike="noStrike" baseline="0" dirty="0">
                <a:latin typeface="NimbusRomNo9L-Regu"/>
              </a:rPr>
              <a:t>fewer candidates than SCH, and up to 252</a:t>
            </a:r>
            <a:r>
              <a:rPr lang="en-US" sz="1800" b="0" i="1" u="none" strike="noStrike" baseline="0" dirty="0">
                <a:latin typeface="CMSY10"/>
              </a:rPr>
              <a:t>× </a:t>
            </a:r>
            <a:r>
              <a:rPr lang="en-US" sz="1800" b="0" i="0" u="none" strike="noStrike" baseline="0" dirty="0">
                <a:latin typeface="NimbusRomNo9L-Regu"/>
              </a:rPr>
              <a:t>fewer than the full design space.</a:t>
            </a:r>
          </a:p>
          <a:p>
            <a:pPr algn="l"/>
            <a:endParaRPr lang="en-US" sz="1800" b="0" i="0" u="none" strike="noStrike" baseline="0" dirty="0">
              <a:latin typeface="NimbusRomNo9L-Regu"/>
            </a:endParaRPr>
          </a:p>
          <a:p>
            <a:pPr algn="l"/>
            <a:r>
              <a:rPr lang="en-US" sz="1800" b="0" i="0" u="none" strike="noStrike" baseline="0" dirty="0">
                <a:latin typeface="NimbusRomNo9L-Regu"/>
              </a:rPr>
              <a:t>Overall, runtimes range between 14s and 184s for </a:t>
            </a:r>
            <a:r>
              <a:rPr lang="en-US" sz="1800" b="0" i="0" u="none" strike="noStrike" baseline="0" dirty="0" err="1">
                <a:latin typeface="NimbusRomNo9L-Regu"/>
              </a:rPr>
              <a:t>explorationacross</a:t>
            </a:r>
            <a:r>
              <a:rPr lang="en-US" sz="1800" b="0" i="0" u="none" strike="noStrike" baseline="0" dirty="0">
                <a:latin typeface="NimbusRomNo9L-Regu"/>
              </a:rPr>
              <a:t> all 6 SNR levels. This translates into 2.33s </a:t>
            </a:r>
            <a:r>
              <a:rPr lang="en-US" sz="1800" b="0" i="1" u="none" strike="noStrike" baseline="0" dirty="0">
                <a:latin typeface="CMSY10"/>
              </a:rPr>
              <a:t>∼ </a:t>
            </a:r>
            <a:r>
              <a:rPr lang="en-US" sz="1800" b="0" i="0" u="none" strike="noStrike" baseline="0" dirty="0">
                <a:latin typeface="NimbusRomNo9L-Regu"/>
              </a:rPr>
              <a:t>30.67s per execution of the tool for a single quality constraint, and an average of 22ms per evaluation of one solution candidate</a:t>
            </a:r>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18</a:t>
            </a:fld>
            <a:endParaRPr lang="en-US"/>
          </a:p>
        </p:txBody>
      </p:sp>
    </p:spTree>
    <p:extLst>
      <p:ext uri="{BB962C8B-B14F-4D97-AF65-F5344CB8AC3E}">
        <p14:creationId xmlns:p14="http://schemas.microsoft.com/office/powerpoint/2010/main" val="2388835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Joint precision optimization and high level synthesis for approximate computing.</a:t>
            </a:r>
          </a:p>
          <a:p>
            <a:pPr algn="l"/>
            <a:endParaRPr lang="en-US" sz="1800" b="0" i="0" u="none" strike="noStrike" baseline="0" dirty="0">
              <a:latin typeface="NimbusRomNo9L-Regu"/>
            </a:endParaRPr>
          </a:p>
          <a:p>
            <a:pPr algn="l"/>
            <a:r>
              <a:rPr lang="en-US" sz="1800" b="0" i="0" u="none" strike="noStrike" baseline="0" dirty="0">
                <a:latin typeface="NimbusRomNo9L-Regu"/>
              </a:rPr>
              <a:t>These approaches use generic meta-heuristics for solving the optimization problem, which suffer from complexity and</a:t>
            </a:r>
          </a:p>
          <a:p>
            <a:pPr algn="l"/>
            <a:r>
              <a:rPr lang="en-US" sz="1800" b="0" i="0" u="none" strike="noStrike" baseline="0" dirty="0">
                <a:latin typeface="NimbusRomNo9L-Regu"/>
              </a:rPr>
              <a:t>optimality issues.</a:t>
            </a:r>
          </a:p>
          <a:p>
            <a:pPr algn="l"/>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3</a:t>
            </a:fld>
            <a:endParaRPr lang="en-US"/>
          </a:p>
        </p:txBody>
      </p:sp>
    </p:spTree>
    <p:extLst>
      <p:ext uri="{BB962C8B-B14F-4D97-AF65-F5344CB8AC3E}">
        <p14:creationId xmlns:p14="http://schemas.microsoft.com/office/powerpoint/2010/main" val="2507759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Area and delay values of approximate hardware units under different approximation levels are given in an AC library.</a:t>
            </a:r>
          </a:p>
          <a:p>
            <a:pPr algn="l"/>
            <a:r>
              <a:rPr lang="en-US" sz="1800" b="0" i="0" u="none" strike="noStrike" baseline="0" dirty="0">
                <a:latin typeface="NimbusRomNo9L-Regu"/>
              </a:rPr>
              <a:t> support precision reduction by rounding as hardware approximation mechanism. utilize more aggressive</a:t>
            </a:r>
          </a:p>
          <a:p>
            <a:pPr algn="l"/>
            <a:r>
              <a:rPr lang="en-US" sz="1800" b="0" i="0" u="none" strike="noStrike" baseline="0" dirty="0">
                <a:latin typeface="NimbusRomNo9L-Regu"/>
              </a:rPr>
              <a:t>operation eliminations, which can be considered an extreme form of rounding that removes all data bits and completely eliminates operations.</a:t>
            </a:r>
          </a:p>
          <a:p>
            <a:pPr algn="l"/>
            <a:endParaRPr lang="en-US" sz="1800" b="0" i="0" u="none" strike="noStrike" baseline="0" dirty="0">
              <a:latin typeface="NimbusRomNo9L-Regu"/>
            </a:endParaRPr>
          </a:p>
          <a:p>
            <a:pPr algn="l"/>
            <a:r>
              <a:rPr lang="en-US" sz="1800" b="0" i="0" u="none" strike="noStrike" baseline="0" dirty="0">
                <a:latin typeface="NimbusRomNo9L-Regu"/>
              </a:rPr>
              <a:t> There are three main stages of the flow which are pre-processing, quality/energy optimization and post synthesis optimization </a:t>
            </a:r>
          </a:p>
          <a:p>
            <a:pPr algn="l"/>
            <a:endParaRPr lang="en-US" sz="1800" b="0" i="0" u="none" strike="noStrike" baseline="0" dirty="0">
              <a:latin typeface="NimbusRomNo9L-Regu"/>
            </a:endParaRPr>
          </a:p>
          <a:p>
            <a:pPr algn="l"/>
            <a:r>
              <a:rPr lang="en-US" sz="1800" b="0" i="0" u="none" strike="noStrike" baseline="0" dirty="0">
                <a:latin typeface="NimbusRomNo9L-Regu"/>
              </a:rPr>
              <a:t>Current uses AC libraries and applications with adders and multipliers </a:t>
            </a:r>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4</a:t>
            </a:fld>
            <a:endParaRPr lang="en-US"/>
          </a:p>
        </p:txBody>
      </p:sp>
    </p:spTree>
    <p:extLst>
      <p:ext uri="{BB962C8B-B14F-4D97-AF65-F5344CB8AC3E}">
        <p14:creationId xmlns:p14="http://schemas.microsoft.com/office/powerpoint/2010/main" val="3422087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Before first bullet Using a given testbench, we first run a C simulation of the accurate design to obtain statistical information about the application data under user-provided stimuli.</a:t>
            </a:r>
          </a:p>
          <a:p>
            <a:pPr algn="l"/>
            <a:endParaRPr lang="en-US" sz="1800" b="0" i="0" u="none" strike="noStrike" baseline="0" dirty="0">
              <a:latin typeface="NimbusRomNo9L-Regu"/>
            </a:endParaRPr>
          </a:p>
          <a:p>
            <a:pPr algn="l"/>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5</a:t>
            </a:fld>
            <a:endParaRPr lang="en-US"/>
          </a:p>
        </p:txBody>
      </p:sp>
    </p:spTree>
    <p:extLst>
      <p:ext uri="{BB962C8B-B14F-4D97-AF65-F5344CB8AC3E}">
        <p14:creationId xmlns:p14="http://schemas.microsoft.com/office/powerpoint/2010/main" val="2820477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Here, </a:t>
            </a:r>
            <a:r>
              <a:rPr lang="en-US" sz="1800" b="1" i="0" u="none" strike="noStrike" baseline="0" dirty="0">
                <a:latin typeface="CMBX10"/>
              </a:rPr>
              <a:t>s </a:t>
            </a:r>
            <a:r>
              <a:rPr lang="en-US" sz="1800" b="0" i="0" u="none" strike="noStrike" baseline="0" dirty="0">
                <a:latin typeface="NimbusRomNo9L-Regu"/>
              </a:rPr>
              <a:t>is a vector </a:t>
            </a:r>
            <a:r>
              <a:rPr lang="en-US" sz="1800" b="0" i="0" u="none" strike="noStrike" baseline="0" dirty="0">
                <a:latin typeface="CMR10"/>
              </a:rPr>
              <a:t>(</a:t>
            </a:r>
            <a:r>
              <a:rPr lang="en-US" sz="1800" b="0" i="1" u="none" strike="noStrike" baseline="0" dirty="0">
                <a:latin typeface="CMMI10"/>
              </a:rPr>
              <a:t>s</a:t>
            </a:r>
            <a:r>
              <a:rPr lang="en-US" sz="1800" b="0" i="0" u="none" strike="noStrike" baseline="0" dirty="0">
                <a:latin typeface="CMR7"/>
              </a:rPr>
              <a:t>0</a:t>
            </a:r>
            <a:r>
              <a:rPr lang="en-US" sz="1800" b="0" i="1" u="none" strike="noStrike" baseline="0" dirty="0">
                <a:latin typeface="CMMI10"/>
              </a:rPr>
              <a:t>, . . . , s</a:t>
            </a:r>
            <a:r>
              <a:rPr lang="en-US" sz="1800" b="0" i="1" u="none" strike="noStrike" baseline="0" dirty="0">
                <a:latin typeface="CMMI7"/>
              </a:rPr>
              <a:t>N</a:t>
            </a:r>
            <a:r>
              <a:rPr lang="en-US" sz="1800" b="0" i="1" u="none" strike="noStrike" baseline="0" dirty="0">
                <a:latin typeface="CMSY7"/>
              </a:rPr>
              <a:t>−</a:t>
            </a:r>
            <a:r>
              <a:rPr lang="en-US" sz="1800" b="0" i="0" u="none" strike="noStrike" baseline="0" dirty="0">
                <a:latin typeface="CMR7"/>
              </a:rPr>
              <a:t>1</a:t>
            </a:r>
            <a:r>
              <a:rPr lang="en-US" sz="1800" b="0" i="0" u="none" strike="noStrike" baseline="0" dirty="0">
                <a:latin typeface="CMR10"/>
              </a:rPr>
              <a:t>) </a:t>
            </a:r>
            <a:r>
              <a:rPr lang="en-US" sz="1800" b="0" i="0" u="none" strike="noStrike" baseline="0" dirty="0">
                <a:latin typeface="NimbusRomNo9L-Regu"/>
              </a:rPr>
              <a:t>of decision variables </a:t>
            </a:r>
            <a:r>
              <a:rPr lang="en-US" sz="1800" b="0" i="1" u="none" strike="noStrike" baseline="0" dirty="0" err="1">
                <a:latin typeface="CMMI10"/>
              </a:rPr>
              <a:t>s</a:t>
            </a:r>
            <a:r>
              <a:rPr lang="en-US" sz="1800" b="0" i="1" u="none" strike="noStrike" baseline="0" dirty="0" err="1">
                <a:latin typeface="CMMI7"/>
              </a:rPr>
              <a:t>i</a:t>
            </a:r>
            <a:r>
              <a:rPr lang="en-US" sz="1800" b="0" i="0" u="none" strike="noStrike" baseline="0" dirty="0">
                <a:latin typeface="NimbusRomNo9L-Regu"/>
              </a:rPr>
              <a:t>, and </a:t>
            </a:r>
            <a:r>
              <a:rPr lang="en-US" sz="1800" b="0" i="1" u="none" strike="noStrike" baseline="0" dirty="0" err="1">
                <a:latin typeface="CMMI10"/>
              </a:rPr>
              <a:t>Qr</a:t>
            </a:r>
            <a:r>
              <a:rPr lang="en-US" sz="1800" b="0" i="1" u="none" strike="noStrike" baseline="0" dirty="0" err="1">
                <a:latin typeface="CMMI7"/>
              </a:rPr>
              <a:t>j</a:t>
            </a:r>
            <a:r>
              <a:rPr lang="en-US" sz="1800" b="0" i="1" u="none" strike="noStrike" baseline="0" dirty="0">
                <a:latin typeface="CMMI7"/>
              </a:rPr>
              <a:t> </a:t>
            </a:r>
            <a:r>
              <a:rPr lang="en-US" sz="1800" b="0" i="1" u="none" strike="noStrike" baseline="0" dirty="0">
                <a:latin typeface="CMMI10"/>
              </a:rPr>
              <a:t>, </a:t>
            </a:r>
            <a:r>
              <a:rPr lang="en-US" sz="1800" b="0" i="0" u="none" strike="noStrike" baseline="0" dirty="0">
                <a:latin typeface="CMR10"/>
              </a:rPr>
              <a:t>0 </a:t>
            </a:r>
            <a:r>
              <a:rPr lang="en-US" sz="1800" b="0" i="1" u="none" strike="noStrike" baseline="0" dirty="0">
                <a:latin typeface="CMSY10"/>
              </a:rPr>
              <a:t>≤ </a:t>
            </a:r>
            <a:r>
              <a:rPr lang="en-US" sz="1800" b="0" i="1" u="none" strike="noStrike" baseline="0" dirty="0">
                <a:latin typeface="CMMI10"/>
              </a:rPr>
              <a:t>j &lt; M </a:t>
            </a:r>
            <a:r>
              <a:rPr lang="en-US" sz="1800" b="0" i="0" u="none" strike="noStrike" baseline="0" dirty="0">
                <a:latin typeface="NimbusRomNo9L-Regu"/>
              </a:rPr>
              <a:t>are the quality constraints at</a:t>
            </a:r>
          </a:p>
          <a:p>
            <a:pPr algn="l"/>
            <a:r>
              <a:rPr lang="en-US" sz="1800" b="0" i="0" u="none" strike="noStrike" baseline="0" dirty="0">
                <a:latin typeface="NimbusRomNo9L-Regu"/>
              </a:rPr>
              <a:t>different computation outputs provided by the user.</a:t>
            </a:r>
          </a:p>
          <a:p>
            <a:pPr algn="l"/>
            <a:endParaRPr lang="en-US" sz="1800" b="0" i="0" u="none" strike="noStrike" baseline="0" dirty="0">
              <a:latin typeface="NimbusRomNo9L-Regu"/>
            </a:endParaRPr>
          </a:p>
          <a:p>
            <a:pPr algn="l"/>
            <a:r>
              <a:rPr lang="en-US" sz="1800" b="0" i="0" u="none" strike="noStrike" baseline="0" dirty="0">
                <a:latin typeface="NimbusRomNo9L-Regu"/>
              </a:rPr>
              <a:t>AHLS tool automatically identifies approximation points to round off data for all inputs and all internal multiplier outputs, which affect the entire application and double the number of bits, respectively. The user can optionally specify the approximation points manually. As input to the tool, the user can define groups of approximation points in the C source code that will share the same number of rounding bits. Each group maps to a decision variable.</a:t>
            </a:r>
          </a:p>
        </p:txBody>
      </p:sp>
      <p:sp>
        <p:nvSpPr>
          <p:cNvPr id="4" name="Slide Number Placeholder 3"/>
          <p:cNvSpPr>
            <a:spLocks noGrp="1"/>
          </p:cNvSpPr>
          <p:nvPr>
            <p:ph type="sldNum" sz="quarter" idx="5"/>
          </p:nvPr>
        </p:nvSpPr>
        <p:spPr/>
        <p:txBody>
          <a:bodyPr/>
          <a:lstStyle/>
          <a:p>
            <a:fld id="{112F6A30-AB28-4C28-A48A-EB82876DE9CF}" type="slidenum">
              <a:rPr lang="en-US" smtClean="0"/>
              <a:t>6</a:t>
            </a:fld>
            <a:endParaRPr lang="en-US"/>
          </a:p>
        </p:txBody>
      </p:sp>
    </p:spTree>
    <p:extLst>
      <p:ext uri="{BB962C8B-B14F-4D97-AF65-F5344CB8AC3E}">
        <p14:creationId xmlns:p14="http://schemas.microsoft.com/office/powerpoint/2010/main" val="3869383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latin typeface="NimbusRomNo9L-Regu"/>
            </a:endParaRPr>
          </a:p>
          <a:p>
            <a:pPr algn="l"/>
            <a:r>
              <a:rPr lang="en-US" sz="1800" b="0" i="0" u="none" strike="noStrike" baseline="0" dirty="0">
                <a:latin typeface="NimbusRomNo9L-Regu"/>
              </a:rPr>
              <a:t>shows our quality estimation for an example of two</a:t>
            </a:r>
          </a:p>
          <a:p>
            <a:pPr algn="l"/>
            <a:r>
              <a:rPr lang="en-US" sz="1800" b="0" i="0" u="none" strike="noStrike" baseline="0" dirty="0">
                <a:latin typeface="NimbusRomNo9L-Regu"/>
              </a:rPr>
              <a:t>multiplications and one addition having three approximation</a:t>
            </a:r>
          </a:p>
          <a:p>
            <a:pPr algn="l"/>
            <a:r>
              <a:rPr lang="en-US" sz="1800" b="0" i="0" u="none" strike="noStrike" baseline="0" dirty="0">
                <a:latin typeface="NimbusRomNo9L-Regu"/>
              </a:rPr>
              <a:t>points, each mapped to a decision variable. We traverse a</a:t>
            </a:r>
          </a:p>
          <a:p>
            <a:pPr algn="l"/>
            <a:r>
              <a:rPr lang="en-US" sz="1800" b="0" i="0" u="none" strike="noStrike" baseline="0" dirty="0">
                <a:latin typeface="NimbusRomNo9L-Regu"/>
              </a:rPr>
              <a:t>given input design’s Control data flow graph in a breadth-first order from the</a:t>
            </a:r>
          </a:p>
          <a:p>
            <a:pPr algn="l"/>
            <a:r>
              <a:rPr lang="en-US" sz="1800" b="0" i="0" u="none" strike="noStrike" baseline="0" dirty="0">
                <a:latin typeface="NimbusRomNo9L-Regu"/>
              </a:rPr>
              <a:t>first operation. During this graph traversal, we run an error</a:t>
            </a:r>
          </a:p>
          <a:p>
            <a:pPr algn="l"/>
            <a:r>
              <a:rPr lang="en-US" sz="1800" b="0" i="0" u="none" strike="noStrike" baseline="0" dirty="0">
                <a:latin typeface="NimbusRomNo9L-Regu"/>
              </a:rPr>
              <a:t>generation function at every approximation point, and an error</a:t>
            </a:r>
          </a:p>
          <a:p>
            <a:pPr algn="l"/>
            <a:r>
              <a:rPr lang="en-US" sz="1800" b="0" i="0" u="none" strike="noStrike" baseline="0" dirty="0">
                <a:latin typeface="NimbusRomNo9L-Regu"/>
              </a:rPr>
              <a:t>propagation function at every operation. Each sub-function</a:t>
            </a:r>
          </a:p>
          <a:p>
            <a:pPr algn="l"/>
            <a:r>
              <a:rPr lang="en-US" sz="1800" b="0" i="0" u="none" strike="noStrike" baseline="0" dirty="0">
                <a:latin typeface="NimbusRomNo9L-Regu"/>
              </a:rPr>
              <a:t>computes three values, error statistics (</a:t>
            </a:r>
            <a:r>
              <a:rPr lang="en-US" sz="1800" b="0" i="1" u="none" strike="noStrike" baseline="0" dirty="0">
                <a:latin typeface="CMTI10"/>
              </a:rPr>
              <a:t>ER</a:t>
            </a:r>
            <a:r>
              <a:rPr lang="en-US" sz="1800" b="0" i="0" u="none" strike="noStrike" baseline="0" dirty="0">
                <a:latin typeface="NimbusRomNo9L-Regu"/>
              </a:rPr>
              <a:t>), data statistics</a:t>
            </a:r>
          </a:p>
          <a:p>
            <a:pPr algn="l"/>
            <a:r>
              <a:rPr lang="en-US" sz="1800" b="0" i="0" u="none" strike="noStrike" baseline="0" dirty="0">
                <a:latin typeface="NimbusRomNo9L-Regu"/>
              </a:rPr>
              <a:t>(</a:t>
            </a:r>
            <a:r>
              <a:rPr lang="en-US" sz="1800" b="0" i="1" u="none" strike="noStrike" baseline="0" dirty="0">
                <a:latin typeface="CMTI10"/>
              </a:rPr>
              <a:t>D</a:t>
            </a:r>
            <a:r>
              <a:rPr lang="en-US" sz="1800" b="0" i="0" u="none" strike="noStrike" baseline="0" dirty="0">
                <a:latin typeface="NimbusRomNo9L-Regu"/>
              </a:rPr>
              <a:t>), and the number of rounded, zero-valued bits (</a:t>
            </a:r>
            <a:r>
              <a:rPr lang="en-US" sz="1800" b="0" i="1" u="none" strike="noStrike" baseline="0" dirty="0">
                <a:latin typeface="CMTI10"/>
              </a:rPr>
              <a:t>ZB</a:t>
            </a:r>
            <a:r>
              <a:rPr lang="en-US" sz="1800" b="0" i="0" u="none" strike="noStrike" baseline="0" dirty="0">
                <a:latin typeface="NimbusRomNo9L-Regu"/>
              </a:rPr>
              <a:t>). Error</a:t>
            </a:r>
          </a:p>
          <a:p>
            <a:pPr algn="l"/>
            <a:r>
              <a:rPr lang="en-US" sz="1800" b="0" i="0" u="none" strike="noStrike" baseline="0" dirty="0">
                <a:latin typeface="NimbusRomNo9L-Regu"/>
              </a:rPr>
              <a:t>and data are represented by their signal power, i.e. </a:t>
            </a:r>
            <a:r>
              <a:rPr lang="en-US" sz="1800" b="0" i="1" u="none" strike="noStrike" baseline="0" dirty="0">
                <a:latin typeface="CMMI10"/>
              </a:rPr>
              <a:t>μ</a:t>
            </a:r>
            <a:r>
              <a:rPr lang="en-US" sz="1800" b="0" i="0" u="none" strike="noStrike" baseline="0" dirty="0">
                <a:latin typeface="CMR7"/>
              </a:rPr>
              <a:t>2 </a:t>
            </a:r>
            <a:r>
              <a:rPr lang="en-US" sz="1800" b="0" i="0" u="none" strike="noStrike" baseline="0" dirty="0">
                <a:latin typeface="CMR10"/>
              </a:rPr>
              <a:t>+ </a:t>
            </a:r>
            <a:r>
              <a:rPr lang="en-US" sz="1800" b="0" i="1" u="none" strike="noStrike" baseline="0" dirty="0">
                <a:latin typeface="CMMI10"/>
              </a:rPr>
              <a:t>σ</a:t>
            </a:r>
            <a:r>
              <a:rPr lang="en-US" sz="1800" b="0" i="0" u="none" strike="noStrike" baseline="0" dirty="0">
                <a:latin typeface="CMR7"/>
              </a:rPr>
              <a:t>2</a:t>
            </a:r>
            <a:r>
              <a:rPr lang="en-US" sz="1800" b="0" i="0" u="none" strike="noStrike" baseline="0" dirty="0">
                <a:latin typeface="NimbusRomNo9L-Regu"/>
              </a:rPr>
              <a:t>.</a:t>
            </a:r>
          </a:p>
          <a:p>
            <a:pPr algn="l"/>
            <a:endParaRPr lang="en-US" sz="1800" b="0" i="0" u="none" strike="noStrike" baseline="0" dirty="0">
              <a:latin typeface="NimbusRomNo9L-Regu"/>
            </a:endParaRPr>
          </a:p>
          <a:p>
            <a:pPr algn="l"/>
            <a:r>
              <a:rPr lang="en-US" sz="1800" b="0" i="0" u="none" strike="noStrike" baseline="0" dirty="0">
                <a:latin typeface="NimbusRomNo9L-Regu"/>
              </a:rPr>
              <a:t>Talk about </a:t>
            </a:r>
            <a:r>
              <a:rPr lang="en-US" sz="1800" b="0" i="0" u="none" strike="noStrike" baseline="0" dirty="0" err="1">
                <a:latin typeface="NimbusRomNo9L-Regu"/>
              </a:rPr>
              <a:t>errot</a:t>
            </a:r>
            <a:r>
              <a:rPr lang="en-US" sz="1800" b="0" i="0" u="none" strike="noStrike" baseline="0" dirty="0">
                <a:latin typeface="NimbusRomNo9L-Regu"/>
              </a:rPr>
              <a:t> generation</a:t>
            </a:r>
          </a:p>
          <a:p>
            <a:pPr algn="l"/>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7</a:t>
            </a:fld>
            <a:endParaRPr lang="en-US"/>
          </a:p>
        </p:txBody>
      </p:sp>
    </p:spTree>
    <p:extLst>
      <p:ext uri="{BB962C8B-B14F-4D97-AF65-F5344CB8AC3E}">
        <p14:creationId xmlns:p14="http://schemas.microsoft.com/office/powerpoint/2010/main" val="3602868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bullet 1 For </a:t>
            </a:r>
            <a:r>
              <a:rPr lang="en-US" dirty="0" err="1"/>
              <a:t>Dok</a:t>
            </a:r>
            <a:r>
              <a:rPr lang="en-US" dirty="0"/>
              <a:t>, the data statistics </a:t>
            </a:r>
            <a:r>
              <a:rPr lang="en-US" dirty="0" err="1"/>
              <a:t>DPk</a:t>
            </a:r>
            <a:r>
              <a:rPr lang="en-US" dirty="0"/>
              <a:t> obtained during profiling of the k-</a:t>
            </a:r>
            <a:r>
              <a:rPr lang="en-US" dirty="0" err="1"/>
              <a:t>th</a:t>
            </a:r>
            <a:r>
              <a:rPr lang="en-US" dirty="0"/>
              <a:t> operation’s output are normally propagated into the next operation. However, if either input is previously approximated to zero, the other input is propagated</a:t>
            </a:r>
          </a:p>
          <a:p>
            <a:r>
              <a:rPr lang="en-US" dirty="0"/>
              <a:t>for an adder or the output becomes zero for a multiplier, and we mark this operation as eliminated.</a:t>
            </a:r>
          </a:p>
        </p:txBody>
      </p:sp>
      <p:sp>
        <p:nvSpPr>
          <p:cNvPr id="4" name="Slide Number Placeholder 3"/>
          <p:cNvSpPr>
            <a:spLocks noGrp="1"/>
          </p:cNvSpPr>
          <p:nvPr>
            <p:ph type="sldNum" sz="quarter" idx="5"/>
          </p:nvPr>
        </p:nvSpPr>
        <p:spPr/>
        <p:txBody>
          <a:bodyPr/>
          <a:lstStyle/>
          <a:p>
            <a:fld id="{112F6A30-AB28-4C28-A48A-EB82876DE9CF}" type="slidenum">
              <a:rPr lang="en-US" smtClean="0"/>
              <a:t>8</a:t>
            </a:fld>
            <a:endParaRPr lang="en-US"/>
          </a:p>
        </p:txBody>
      </p:sp>
    </p:spTree>
    <p:extLst>
      <p:ext uri="{BB962C8B-B14F-4D97-AF65-F5344CB8AC3E}">
        <p14:creationId xmlns:p14="http://schemas.microsoft.com/office/powerpoint/2010/main" val="1989026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1.Both reductions can be exploited for voltage scaling and hence energy savings under a constant performance goal.</a:t>
            </a:r>
          </a:p>
          <a:p>
            <a:pPr algn="l"/>
            <a:r>
              <a:rPr lang="en-US" sz="1800" b="0" i="0" u="none" strike="noStrike" baseline="0" dirty="0">
                <a:latin typeface="NimbusRomNo9L-Regu"/>
              </a:rPr>
              <a:t>Note that we apply uniform voltage scaling for the complete hardware block, and we do not scale voltage down</a:t>
            </a:r>
          </a:p>
          <a:p>
            <a:pPr algn="l"/>
            <a:r>
              <a:rPr lang="en-US" sz="1800" b="0" i="0" u="none" strike="noStrike" baseline="0" dirty="0">
                <a:latin typeface="NimbusRomNo9L-Regu"/>
              </a:rPr>
              <a:t>to a level that causes timing violations.</a:t>
            </a:r>
          </a:p>
          <a:p>
            <a:pPr algn="l"/>
            <a:r>
              <a:rPr lang="en-US" sz="1800" b="0" i="0" u="none" strike="noStrike" baseline="0" dirty="0">
                <a:latin typeface="NimbusRomNo9L-Regu"/>
              </a:rPr>
              <a:t>2.</a:t>
            </a:r>
            <a:r>
              <a:rPr lang="en-US" dirty="0"/>
              <a:t> This will in turn help drive the optimization solver towards solutions that eliminate operations on the latency-critical CDFG path.</a:t>
            </a:r>
          </a:p>
          <a:p>
            <a:pPr algn="l"/>
            <a:endParaRPr lang="en-US" dirty="0"/>
          </a:p>
          <a:p>
            <a:pPr algn="l"/>
            <a:r>
              <a:rPr lang="en-US" dirty="0"/>
              <a:t>Talk about figure 3</a:t>
            </a:r>
          </a:p>
        </p:txBody>
      </p:sp>
      <p:sp>
        <p:nvSpPr>
          <p:cNvPr id="4" name="Slide Number Placeholder 3"/>
          <p:cNvSpPr>
            <a:spLocks noGrp="1"/>
          </p:cNvSpPr>
          <p:nvPr>
            <p:ph type="sldNum" sz="quarter" idx="5"/>
          </p:nvPr>
        </p:nvSpPr>
        <p:spPr/>
        <p:txBody>
          <a:bodyPr/>
          <a:lstStyle/>
          <a:p>
            <a:fld id="{112F6A30-AB28-4C28-A48A-EB82876DE9CF}" type="slidenum">
              <a:rPr lang="en-US" smtClean="0"/>
              <a:t>9</a:t>
            </a:fld>
            <a:endParaRPr lang="en-US"/>
          </a:p>
        </p:txBody>
      </p:sp>
    </p:spTree>
    <p:extLst>
      <p:ext uri="{BB962C8B-B14F-4D97-AF65-F5344CB8AC3E}">
        <p14:creationId xmlns:p14="http://schemas.microsoft.com/office/powerpoint/2010/main" val="579940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u="none" strike="noStrike" baseline="0" dirty="0">
                <a:latin typeface="NimbusRomNo9L-Regu"/>
              </a:rPr>
              <a:t>1.Starting from the decision variable that is associated with the first operation in the CDFG, it traverses the graph and greedily evaluates decision variables in a breadth-first manner and thus in order of dependencies as required by the quality model.</a:t>
            </a:r>
          </a:p>
          <a:p>
            <a:pPr algn="l"/>
            <a:r>
              <a:rPr lang="en-US" sz="1800" b="0" i="0" u="none" strike="noStrike" baseline="0" dirty="0">
                <a:latin typeface="NimbusRomNo9L-Regu"/>
              </a:rPr>
              <a:t>2. it prunes out infeasible candidates that violate given quality constraints. In addition, to further reduce the search space, the heuristic also prunes candidates that are dominated by other solutions, i.e. it only leaves the dominating candidates for evaluation at the next variable</a:t>
            </a:r>
          </a:p>
          <a:p>
            <a:pPr algn="l"/>
            <a:endParaRPr lang="en-US" sz="1800" b="0" i="0" u="none" strike="noStrike" baseline="0" dirty="0">
              <a:latin typeface="NimbusRomNo9L-Regu"/>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evaluation of the last decision variable, it selects the minimum energy solution as the final one. Although the heuristic can fall into local minima, our results show that it provides candidates that are very close to Pareto-frontiers from a full search, with a reduced search complexity.</a:t>
            </a:r>
          </a:p>
          <a:p>
            <a:pPr algn="l"/>
            <a:endParaRPr lang="en-US" dirty="0"/>
          </a:p>
        </p:txBody>
      </p:sp>
      <p:sp>
        <p:nvSpPr>
          <p:cNvPr id="4" name="Slide Number Placeholder 3"/>
          <p:cNvSpPr>
            <a:spLocks noGrp="1"/>
          </p:cNvSpPr>
          <p:nvPr>
            <p:ph type="sldNum" sz="quarter" idx="5"/>
          </p:nvPr>
        </p:nvSpPr>
        <p:spPr/>
        <p:txBody>
          <a:bodyPr/>
          <a:lstStyle/>
          <a:p>
            <a:fld id="{112F6A30-AB28-4C28-A48A-EB82876DE9CF}" type="slidenum">
              <a:rPr lang="en-US" smtClean="0"/>
              <a:t>12</a:t>
            </a:fld>
            <a:endParaRPr lang="en-US"/>
          </a:p>
        </p:txBody>
      </p:sp>
    </p:spTree>
    <p:extLst>
      <p:ext uri="{BB962C8B-B14F-4D97-AF65-F5344CB8AC3E}">
        <p14:creationId xmlns:p14="http://schemas.microsoft.com/office/powerpoint/2010/main" val="2001637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5CDCC117-3836-4EE7-BD2A-C85FF7900DE4}" type="datetime1">
              <a:rPr lang="en-US" smtClean="0"/>
              <a:t>10/21/2020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781B27-61C5-4C3E-BA04-49DA01A8EE1A}" type="datetime1">
              <a:rPr lang="en-US" smtClean="0"/>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FAD4BE0-8387-4460-A526-AA733985A36B}" type="datetime1">
              <a:rPr lang="en-US" smtClean="0"/>
              <a:t>10/21/2020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EE942C-611D-4A30-8335-E7EF4C8EFB18}" type="datetime1">
              <a:rPr lang="en-US" smtClean="0"/>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769247-9240-41F9-9F9D-79FA96A88A1D}" type="datetime1">
              <a:rPr lang="en-US" smtClean="0"/>
              <a:t>10/21/2020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DC642E-3D4F-4C09-877F-396633C4194B}" type="datetime1">
              <a:rPr lang="en-US" smtClean="0"/>
              <a:t>10/21/2020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137D6-C51C-434A-9DE5-E428F6752EBC}" type="datetime1">
              <a:rPr lang="en-US" smtClean="0"/>
              <a:t>10/21/2020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34F16C22-2796-4D99-A84C-9EABA1DE4BA0}" type="datetime1">
              <a:rPr lang="en-US" smtClean="0"/>
              <a:t>10/21/2020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DB5E8430-772C-481E-B8E1-C1FC9C906153}" type="datetime1">
              <a:rPr lang="en-US" smtClean="0"/>
              <a:t>10/21/2020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4CA081B9-67D2-4CAC-8AD1-EF2BF3793318}" type="datetime1">
              <a:rPr lang="en-US" smtClean="0"/>
              <a:t>10/21/2020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a:bodyPr>
          <a:lstStyle/>
          <a:p>
            <a:pPr algn="l"/>
            <a:r>
              <a:rPr lang="en-US" sz="2400" b="0" i="0" u="none" strike="noStrike" baseline="0" dirty="0">
                <a:latin typeface="NimbusRomNo9L-Regu"/>
              </a:rPr>
              <a:t>High-Level Synthesis of Approximate Hardware under Joint Precision and Voltage Scaling</a:t>
            </a:r>
            <a:endParaRPr lang="en-US" sz="2400"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fontScale="92500" lnSpcReduction="20000"/>
          </a:bodyPr>
          <a:lstStyle/>
          <a:p>
            <a:pPr>
              <a:spcAft>
                <a:spcPts val="600"/>
              </a:spcAft>
            </a:pPr>
            <a:r>
              <a:rPr lang="en-US" sz="1800" b="0" i="0" u="none" strike="noStrike" baseline="0" dirty="0" err="1">
                <a:latin typeface="NimbusRomNo9L-Regu"/>
              </a:rPr>
              <a:t>Seogoo</a:t>
            </a:r>
            <a:r>
              <a:rPr lang="en-US" sz="1800" b="0" i="0" u="none" strike="noStrike" baseline="0" dirty="0">
                <a:latin typeface="NimbusRomNo9L-Regu"/>
              </a:rPr>
              <a:t> Lee, </a:t>
            </a:r>
            <a:r>
              <a:rPr lang="en-US" sz="1800" b="0" i="0" u="none" strike="noStrike" baseline="0" dirty="0" err="1">
                <a:latin typeface="NimbusRomNo9L-Regu"/>
              </a:rPr>
              <a:t>Lizy</a:t>
            </a:r>
            <a:r>
              <a:rPr lang="en-US" sz="1800" b="0" i="0" u="none" strike="noStrike" baseline="0" dirty="0">
                <a:latin typeface="NimbusRomNo9L-Regu"/>
              </a:rPr>
              <a:t> K. John, and Andreas </a:t>
            </a:r>
            <a:r>
              <a:rPr lang="en-US" sz="1800" b="0" i="0" u="none" strike="noStrike" baseline="0" dirty="0" err="1">
                <a:latin typeface="NimbusRomNo9L-Regu"/>
              </a:rPr>
              <a:t>Gerstlauer</a:t>
            </a:r>
            <a:r>
              <a:rPr lang="en-US" sz="1800" b="0" i="0" u="none" strike="noStrike" baseline="0" dirty="0">
                <a:latin typeface="NimbusRomNo9L-Regu"/>
              </a:rPr>
              <a:t>-  The University of Texas at Austin</a:t>
            </a:r>
            <a:endParaRPr lang="en-US" dirty="0">
              <a:solidFill>
                <a:schemeClr val="tx1"/>
              </a:solidFill>
            </a:endParaRPr>
          </a:p>
        </p:txBody>
      </p:sp>
      <p:sp>
        <p:nvSpPr>
          <p:cNvPr id="4" name="Slide Number Placeholder 3">
            <a:extLst>
              <a:ext uri="{FF2B5EF4-FFF2-40B4-BE49-F238E27FC236}">
                <a16:creationId xmlns:a16="http://schemas.microsoft.com/office/drawing/2014/main" id="{B5BC9C01-AEA0-443F-8C49-F4FFCF545271}"/>
              </a:ext>
            </a:extLst>
          </p:cNvPr>
          <p:cNvSpPr>
            <a:spLocks noGrp="1"/>
          </p:cNvSpPr>
          <p:nvPr>
            <p:ph type="sldNum" sz="quarter" idx="12"/>
          </p:nvPr>
        </p:nvSpPr>
        <p:spPr/>
        <p:txBody>
          <a:bodyPr/>
          <a:lstStyle/>
          <a:p>
            <a:fld id="{34B7E4EF-A1BD-40F4-AB7B-04F084DD991D}" type="slidenum">
              <a:rPr lang="en-US" smtClean="0"/>
              <a:t>1</a:t>
            </a:fld>
            <a:endParaRPr lang="en-US" dirty="0"/>
          </a:p>
        </p:txBody>
      </p:sp>
    </p:spTree>
    <p:extLst>
      <p:ext uri="{BB962C8B-B14F-4D97-AF65-F5344CB8AC3E}">
        <p14:creationId xmlns:p14="http://schemas.microsoft.com/office/powerpoint/2010/main" val="258428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25E7A-1DE3-456B-B5B9-85D6CC283E9D}"/>
              </a:ext>
            </a:extLst>
          </p:cNvPr>
          <p:cNvSpPr>
            <a:spLocks noGrp="1"/>
          </p:cNvSpPr>
          <p:nvPr>
            <p:ph type="title"/>
          </p:nvPr>
        </p:nvSpPr>
        <p:spPr/>
        <p:txBody>
          <a:bodyPr/>
          <a:lstStyle/>
          <a:p>
            <a:r>
              <a:rPr lang="en-US" dirty="0"/>
              <a:t>Energy Model</a:t>
            </a:r>
          </a:p>
        </p:txBody>
      </p:sp>
      <p:sp>
        <p:nvSpPr>
          <p:cNvPr id="3" name="Content Placeholder 2">
            <a:extLst>
              <a:ext uri="{FF2B5EF4-FFF2-40B4-BE49-F238E27FC236}">
                <a16:creationId xmlns:a16="http://schemas.microsoft.com/office/drawing/2014/main" id="{240AA042-6B32-426C-B49E-6DFEFD405386}"/>
              </a:ext>
            </a:extLst>
          </p:cNvPr>
          <p:cNvSpPr>
            <a:spLocks noGrp="1"/>
          </p:cNvSpPr>
          <p:nvPr>
            <p:ph idx="1"/>
          </p:nvPr>
        </p:nvSpPr>
        <p:spPr/>
        <p:txBody>
          <a:bodyPr>
            <a:normAutofit/>
          </a:bodyPr>
          <a:lstStyle/>
          <a:p>
            <a:r>
              <a:rPr lang="en-US" dirty="0"/>
              <a:t>Energy savings can come from both reduced switching activity and voltage.</a:t>
            </a:r>
          </a:p>
          <a:p>
            <a:r>
              <a:rPr lang="en-US" dirty="0"/>
              <a:t>To estimate switching activity, we use an area-proportional model in units of 1-bit full adders similar.</a:t>
            </a:r>
          </a:p>
          <a:p>
            <a:r>
              <a:rPr lang="en-US" dirty="0"/>
              <a:t>Estimation of voltage reductions requires accurately capturing the relationships between (1) an approximation and processing time T(s), and (2) processing time and voltage V(T).</a:t>
            </a:r>
          </a:p>
          <a:p>
            <a:endParaRPr lang="en-US" dirty="0"/>
          </a:p>
          <a:p>
            <a:endParaRPr lang="en-US" dirty="0"/>
          </a:p>
          <a:p>
            <a:r>
              <a:rPr lang="en-US" dirty="0"/>
              <a:t>T(s) is the product of critical path delay across all clock cycles </a:t>
            </a:r>
            <a:r>
              <a:rPr lang="en-US" dirty="0" err="1"/>
              <a:t>d</a:t>
            </a:r>
            <a:r>
              <a:rPr lang="en-US" baseline="-25000" dirty="0" err="1"/>
              <a:t>crit</a:t>
            </a:r>
            <a:r>
              <a:rPr lang="en-US" dirty="0"/>
              <a:t>(s) and previously estimated latency L(s)</a:t>
            </a:r>
          </a:p>
          <a:p>
            <a:r>
              <a:rPr lang="en-US" dirty="0"/>
              <a:t>V(T), run HSPICE simulations of all standard cells under different voltage levels, and then fit  a quadratic function to model voltage V as a function of T. capture these relationships in an AC library</a:t>
            </a:r>
          </a:p>
        </p:txBody>
      </p:sp>
      <p:pic>
        <p:nvPicPr>
          <p:cNvPr id="7" name="Picture 6">
            <a:extLst>
              <a:ext uri="{FF2B5EF4-FFF2-40B4-BE49-F238E27FC236}">
                <a16:creationId xmlns:a16="http://schemas.microsoft.com/office/drawing/2014/main" id="{A9327F2F-8428-43F7-9659-373E4B5D06AE}"/>
              </a:ext>
            </a:extLst>
          </p:cNvPr>
          <p:cNvPicPr>
            <a:picLocks noChangeAspect="1"/>
          </p:cNvPicPr>
          <p:nvPr/>
        </p:nvPicPr>
        <p:blipFill>
          <a:blip r:embed="rId2"/>
          <a:stretch>
            <a:fillRect/>
          </a:stretch>
        </p:blipFill>
        <p:spPr>
          <a:xfrm>
            <a:off x="3493919" y="3652821"/>
            <a:ext cx="2410161" cy="238158"/>
          </a:xfrm>
          <a:prstGeom prst="rect">
            <a:avLst/>
          </a:prstGeom>
        </p:spPr>
      </p:pic>
      <p:sp>
        <p:nvSpPr>
          <p:cNvPr id="4" name="Slide Number Placeholder 3">
            <a:extLst>
              <a:ext uri="{FF2B5EF4-FFF2-40B4-BE49-F238E27FC236}">
                <a16:creationId xmlns:a16="http://schemas.microsoft.com/office/drawing/2014/main" id="{C44918F9-B41A-4752-856D-F896A3FA1D23}"/>
              </a:ext>
            </a:extLst>
          </p:cNvPr>
          <p:cNvSpPr>
            <a:spLocks noGrp="1"/>
          </p:cNvSpPr>
          <p:nvPr>
            <p:ph type="sldNum" sz="quarter" idx="12"/>
          </p:nvPr>
        </p:nvSpPr>
        <p:spPr/>
        <p:txBody>
          <a:bodyPr/>
          <a:lstStyle/>
          <a:p>
            <a:fld id="{34B7E4EF-A1BD-40F4-AB7B-04F084DD991D}" type="slidenum">
              <a:rPr lang="en-US" smtClean="0"/>
              <a:t>10</a:t>
            </a:fld>
            <a:endParaRPr lang="en-US" dirty="0"/>
          </a:p>
        </p:txBody>
      </p:sp>
    </p:spTree>
    <p:extLst>
      <p:ext uri="{BB962C8B-B14F-4D97-AF65-F5344CB8AC3E}">
        <p14:creationId xmlns:p14="http://schemas.microsoft.com/office/powerpoint/2010/main" val="816580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4C686-1A7F-4205-9B66-D7EB1CA31545}"/>
              </a:ext>
            </a:extLst>
          </p:cNvPr>
          <p:cNvSpPr>
            <a:spLocks noGrp="1"/>
          </p:cNvSpPr>
          <p:nvPr>
            <p:ph type="title"/>
          </p:nvPr>
        </p:nvSpPr>
        <p:spPr/>
        <p:txBody>
          <a:bodyPr/>
          <a:lstStyle/>
          <a:p>
            <a:r>
              <a:rPr lang="en-US" dirty="0"/>
              <a:t>Energy Model Cont. </a:t>
            </a:r>
          </a:p>
        </p:txBody>
      </p:sp>
      <p:sp>
        <p:nvSpPr>
          <p:cNvPr id="3" name="Content Placeholder 2">
            <a:extLst>
              <a:ext uri="{FF2B5EF4-FFF2-40B4-BE49-F238E27FC236}">
                <a16:creationId xmlns:a16="http://schemas.microsoft.com/office/drawing/2014/main" id="{330D2160-21FD-40DB-80C8-E70C6BFFB6B0}"/>
              </a:ext>
            </a:extLst>
          </p:cNvPr>
          <p:cNvSpPr>
            <a:spLocks noGrp="1"/>
          </p:cNvSpPr>
          <p:nvPr>
            <p:ph idx="1"/>
          </p:nvPr>
        </p:nvSpPr>
        <p:spPr/>
        <p:txBody>
          <a:bodyPr>
            <a:normAutofit/>
          </a:bodyPr>
          <a:lstStyle/>
          <a:p>
            <a:r>
              <a:rPr lang="en-US" dirty="0"/>
              <a:t>Energy Cost function:</a:t>
            </a:r>
          </a:p>
          <a:p>
            <a:r>
              <a:rPr lang="en-US" dirty="0"/>
              <a:t>Quality energy optimization considers only the estimated latency in computing T(S) and E(s) and use the critical path delay of the accurate design obtained from pre-scheduling.</a:t>
            </a:r>
          </a:p>
          <a:p>
            <a:r>
              <a:rPr lang="en-US" dirty="0"/>
              <a:t>Pre-synthesis estimation of critical path delays under approximations is difficult in the presence of operation elimination and chaining. </a:t>
            </a:r>
          </a:p>
          <a:p>
            <a:r>
              <a:rPr lang="en-US" dirty="0"/>
              <a:t>Consider </a:t>
            </a:r>
            <a:r>
              <a:rPr lang="en-US" dirty="0" err="1"/>
              <a:t>d</a:t>
            </a:r>
            <a:r>
              <a:rPr lang="en-US" baseline="-25000" dirty="0" err="1"/>
              <a:t>crit</a:t>
            </a:r>
            <a:r>
              <a:rPr lang="en-US" dirty="0"/>
              <a:t>(s) during post-synthesis slack-balancing optimizations.</a:t>
            </a:r>
          </a:p>
        </p:txBody>
      </p:sp>
      <p:pic>
        <p:nvPicPr>
          <p:cNvPr id="5" name="Picture 4">
            <a:extLst>
              <a:ext uri="{FF2B5EF4-FFF2-40B4-BE49-F238E27FC236}">
                <a16:creationId xmlns:a16="http://schemas.microsoft.com/office/drawing/2014/main" id="{C92A9686-A992-46BB-B1CD-D2D98BF940FF}"/>
              </a:ext>
            </a:extLst>
          </p:cNvPr>
          <p:cNvPicPr>
            <a:picLocks noChangeAspect="1"/>
          </p:cNvPicPr>
          <p:nvPr/>
        </p:nvPicPr>
        <p:blipFill>
          <a:blip r:embed="rId2"/>
          <a:stretch>
            <a:fillRect/>
          </a:stretch>
        </p:blipFill>
        <p:spPr>
          <a:xfrm>
            <a:off x="3401755" y="2103120"/>
            <a:ext cx="3686689" cy="285790"/>
          </a:xfrm>
          <a:prstGeom prst="rect">
            <a:avLst/>
          </a:prstGeom>
        </p:spPr>
      </p:pic>
      <p:sp>
        <p:nvSpPr>
          <p:cNvPr id="4" name="Slide Number Placeholder 3">
            <a:extLst>
              <a:ext uri="{FF2B5EF4-FFF2-40B4-BE49-F238E27FC236}">
                <a16:creationId xmlns:a16="http://schemas.microsoft.com/office/drawing/2014/main" id="{CC85031C-A329-4E46-8A85-B2CA3D9143A9}"/>
              </a:ext>
            </a:extLst>
          </p:cNvPr>
          <p:cNvSpPr>
            <a:spLocks noGrp="1"/>
          </p:cNvSpPr>
          <p:nvPr>
            <p:ph type="sldNum" sz="quarter" idx="12"/>
          </p:nvPr>
        </p:nvSpPr>
        <p:spPr/>
        <p:txBody>
          <a:bodyPr/>
          <a:lstStyle/>
          <a:p>
            <a:fld id="{34B7E4EF-A1BD-40F4-AB7B-04F084DD991D}" type="slidenum">
              <a:rPr lang="en-US" smtClean="0"/>
              <a:t>11</a:t>
            </a:fld>
            <a:endParaRPr lang="en-US" dirty="0"/>
          </a:p>
        </p:txBody>
      </p:sp>
    </p:spTree>
    <p:extLst>
      <p:ext uri="{BB962C8B-B14F-4D97-AF65-F5344CB8AC3E}">
        <p14:creationId xmlns:p14="http://schemas.microsoft.com/office/powerpoint/2010/main" val="400217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D0381-DDE4-447B-BEC8-BDDB86573B95}"/>
              </a:ext>
            </a:extLst>
          </p:cNvPr>
          <p:cNvSpPr>
            <a:spLocks noGrp="1"/>
          </p:cNvSpPr>
          <p:nvPr>
            <p:ph type="title"/>
          </p:nvPr>
        </p:nvSpPr>
        <p:spPr>
          <a:xfrm>
            <a:off x="1066800" y="642594"/>
            <a:ext cx="10058400" cy="1371600"/>
          </a:xfrm>
        </p:spPr>
        <p:txBody>
          <a:bodyPr anchor="ctr">
            <a:normAutofit/>
          </a:bodyPr>
          <a:lstStyle/>
          <a:p>
            <a:r>
              <a:rPr lang="en-US" dirty="0"/>
              <a:t>Optimization Solver</a:t>
            </a:r>
          </a:p>
        </p:txBody>
      </p:sp>
      <p:pic>
        <p:nvPicPr>
          <p:cNvPr id="5" name="Picture 4" descr="Diagram&#10;&#10;Description automatically generated">
            <a:extLst>
              <a:ext uri="{FF2B5EF4-FFF2-40B4-BE49-F238E27FC236}">
                <a16:creationId xmlns:a16="http://schemas.microsoft.com/office/drawing/2014/main" id="{F80B01B3-198C-44DF-8190-F5C4E7A28197}"/>
              </a:ext>
            </a:extLst>
          </p:cNvPr>
          <p:cNvPicPr>
            <a:picLocks noChangeAspect="1"/>
          </p:cNvPicPr>
          <p:nvPr/>
        </p:nvPicPr>
        <p:blipFill>
          <a:blip r:embed="rId3"/>
          <a:stretch>
            <a:fillRect/>
          </a:stretch>
        </p:blipFill>
        <p:spPr>
          <a:xfrm>
            <a:off x="790738" y="2103120"/>
            <a:ext cx="5671022" cy="3299900"/>
          </a:xfrm>
          <a:prstGeom prst="rect">
            <a:avLst/>
          </a:prstGeom>
          <a:noFill/>
        </p:spPr>
      </p:pic>
      <p:sp>
        <p:nvSpPr>
          <p:cNvPr id="3" name="Content Placeholder 2">
            <a:extLst>
              <a:ext uri="{FF2B5EF4-FFF2-40B4-BE49-F238E27FC236}">
                <a16:creationId xmlns:a16="http://schemas.microsoft.com/office/drawing/2014/main" id="{EC945ECE-9A46-48FF-B291-9674999743C6}"/>
              </a:ext>
            </a:extLst>
          </p:cNvPr>
          <p:cNvSpPr>
            <a:spLocks noGrp="1"/>
          </p:cNvSpPr>
          <p:nvPr>
            <p:ph sz="half" idx="2"/>
          </p:nvPr>
        </p:nvSpPr>
        <p:spPr>
          <a:xfrm>
            <a:off x="6461760" y="2103120"/>
            <a:ext cx="5152724" cy="4112286"/>
          </a:xfrm>
        </p:spPr>
        <p:txBody>
          <a:bodyPr>
            <a:normAutofit/>
          </a:bodyPr>
          <a:lstStyle/>
          <a:p>
            <a:r>
              <a:rPr lang="en-US" dirty="0"/>
              <a:t>Heuristic solver is inspired by gate-level buffer insertion algorithms.</a:t>
            </a:r>
          </a:p>
          <a:p>
            <a:r>
              <a:rPr lang="en-US" dirty="0"/>
              <a:t>All possible solution candidates for one decision variable are examined</a:t>
            </a:r>
          </a:p>
        </p:txBody>
      </p:sp>
      <p:sp>
        <p:nvSpPr>
          <p:cNvPr id="4" name="Slide Number Placeholder 3">
            <a:extLst>
              <a:ext uri="{FF2B5EF4-FFF2-40B4-BE49-F238E27FC236}">
                <a16:creationId xmlns:a16="http://schemas.microsoft.com/office/drawing/2014/main" id="{1370F2C7-5409-4DBD-9E91-58A3DD578319}"/>
              </a:ext>
            </a:extLst>
          </p:cNvPr>
          <p:cNvSpPr>
            <a:spLocks noGrp="1"/>
          </p:cNvSpPr>
          <p:nvPr>
            <p:ph type="sldNum" sz="quarter" idx="12"/>
          </p:nvPr>
        </p:nvSpPr>
        <p:spPr/>
        <p:txBody>
          <a:bodyPr/>
          <a:lstStyle/>
          <a:p>
            <a:fld id="{34B7E4EF-A1BD-40F4-AB7B-04F084DD991D}" type="slidenum">
              <a:rPr lang="en-US" smtClean="0"/>
              <a:t>12</a:t>
            </a:fld>
            <a:endParaRPr lang="en-US" dirty="0"/>
          </a:p>
        </p:txBody>
      </p:sp>
    </p:spTree>
    <p:extLst>
      <p:ext uri="{BB962C8B-B14F-4D97-AF65-F5344CB8AC3E}">
        <p14:creationId xmlns:p14="http://schemas.microsoft.com/office/powerpoint/2010/main" val="137030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10760-401E-40DF-AF4C-B52AA0FA8C5D}"/>
              </a:ext>
            </a:extLst>
          </p:cNvPr>
          <p:cNvSpPr>
            <a:spLocks noGrp="1"/>
          </p:cNvSpPr>
          <p:nvPr>
            <p:ph type="title"/>
          </p:nvPr>
        </p:nvSpPr>
        <p:spPr/>
        <p:txBody>
          <a:bodyPr/>
          <a:lstStyle/>
          <a:p>
            <a:r>
              <a:rPr lang="en-US" dirty="0"/>
              <a:t>Optimization heuristic</a:t>
            </a:r>
          </a:p>
        </p:txBody>
      </p:sp>
      <p:pic>
        <p:nvPicPr>
          <p:cNvPr id="6" name="Content Placeholder 5" descr="Text&#10;&#10;Description automatically generated">
            <a:extLst>
              <a:ext uri="{FF2B5EF4-FFF2-40B4-BE49-F238E27FC236}">
                <a16:creationId xmlns:a16="http://schemas.microsoft.com/office/drawing/2014/main" id="{C3C980F9-1B37-491A-A0B5-F6EA01B06017}"/>
              </a:ext>
            </a:extLst>
          </p:cNvPr>
          <p:cNvPicPr>
            <a:picLocks noGrp="1" noChangeAspect="1"/>
          </p:cNvPicPr>
          <p:nvPr>
            <p:ph sz="half" idx="1"/>
          </p:nvPr>
        </p:nvPicPr>
        <p:blipFill>
          <a:blip r:embed="rId3"/>
          <a:stretch>
            <a:fillRect/>
          </a:stretch>
        </p:blipFill>
        <p:spPr>
          <a:xfrm>
            <a:off x="902653" y="2103120"/>
            <a:ext cx="5380915" cy="3770667"/>
          </a:xfrm>
        </p:spPr>
      </p:pic>
      <p:sp>
        <p:nvSpPr>
          <p:cNvPr id="4" name="Content Placeholder 3">
            <a:extLst>
              <a:ext uri="{FF2B5EF4-FFF2-40B4-BE49-F238E27FC236}">
                <a16:creationId xmlns:a16="http://schemas.microsoft.com/office/drawing/2014/main" id="{E2069438-CEC3-41B0-9CC8-AF9C4CEB7094}"/>
              </a:ext>
            </a:extLst>
          </p:cNvPr>
          <p:cNvSpPr>
            <a:spLocks noGrp="1"/>
          </p:cNvSpPr>
          <p:nvPr>
            <p:ph sz="half" idx="2"/>
          </p:nvPr>
        </p:nvSpPr>
        <p:spPr/>
        <p:txBody>
          <a:bodyPr/>
          <a:lstStyle/>
          <a:p>
            <a:r>
              <a:rPr lang="en-US" dirty="0"/>
              <a:t>The algorithm takes a CDFG G, a list of decision variables </a:t>
            </a:r>
            <a:r>
              <a:rPr lang="en-US" dirty="0" err="1"/>
              <a:t>DecVars</a:t>
            </a:r>
            <a:r>
              <a:rPr lang="en-US" dirty="0"/>
              <a:t> and scheduling information Φ as input.</a:t>
            </a:r>
          </a:p>
          <a:p>
            <a:pPr algn="l"/>
            <a:r>
              <a:rPr lang="en-US" dirty="0"/>
              <a:t>Initializes the set of feasible and dominating solution candidates </a:t>
            </a:r>
            <a:r>
              <a:rPr lang="en-US" dirty="0" err="1"/>
              <a:t>Cand</a:t>
            </a:r>
            <a:r>
              <a:rPr lang="en-US" dirty="0"/>
              <a:t> </a:t>
            </a:r>
            <a:r>
              <a:rPr lang="en-US" sz="1800" b="0" i="0" u="none" strike="noStrike" baseline="0" dirty="0"/>
              <a:t>with a single all-zero vector of decision variables representing an accurate design.</a:t>
            </a:r>
            <a:r>
              <a:rPr lang="en-US" dirty="0"/>
              <a:t>   </a:t>
            </a:r>
          </a:p>
          <a:p>
            <a:pPr algn="l"/>
            <a:r>
              <a:rPr lang="en-US" dirty="0"/>
              <a:t>Then processes decision variable in breadth-first search order.</a:t>
            </a:r>
          </a:p>
        </p:txBody>
      </p:sp>
      <p:sp>
        <p:nvSpPr>
          <p:cNvPr id="7" name="Slide Number Placeholder 6">
            <a:extLst>
              <a:ext uri="{FF2B5EF4-FFF2-40B4-BE49-F238E27FC236}">
                <a16:creationId xmlns:a16="http://schemas.microsoft.com/office/drawing/2014/main" id="{C9CDD00E-FB4D-4843-AD88-0E332CBEC245}"/>
              </a:ext>
            </a:extLst>
          </p:cNvPr>
          <p:cNvSpPr>
            <a:spLocks noGrp="1"/>
          </p:cNvSpPr>
          <p:nvPr>
            <p:ph type="sldNum" sz="quarter" idx="12"/>
          </p:nvPr>
        </p:nvSpPr>
        <p:spPr/>
        <p:txBody>
          <a:bodyPr/>
          <a:lstStyle/>
          <a:p>
            <a:fld id="{34B7E4EF-A1BD-40F4-AB7B-04F084DD991D}" type="slidenum">
              <a:rPr lang="en-US" smtClean="0"/>
              <a:t>13</a:t>
            </a:fld>
            <a:endParaRPr lang="en-US" dirty="0"/>
          </a:p>
        </p:txBody>
      </p:sp>
    </p:spTree>
    <p:extLst>
      <p:ext uri="{BB962C8B-B14F-4D97-AF65-F5344CB8AC3E}">
        <p14:creationId xmlns:p14="http://schemas.microsoft.com/office/powerpoint/2010/main" val="3444701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3BAEC-AC14-43CE-A1FB-46EC8A77D946}"/>
              </a:ext>
            </a:extLst>
          </p:cNvPr>
          <p:cNvSpPr>
            <a:spLocks noGrp="1"/>
          </p:cNvSpPr>
          <p:nvPr>
            <p:ph type="title"/>
          </p:nvPr>
        </p:nvSpPr>
        <p:spPr/>
        <p:txBody>
          <a:bodyPr/>
          <a:lstStyle/>
          <a:p>
            <a:r>
              <a:rPr lang="en-US" dirty="0"/>
              <a:t>Synthesis</a:t>
            </a:r>
          </a:p>
        </p:txBody>
      </p:sp>
      <p:sp>
        <p:nvSpPr>
          <p:cNvPr id="3" name="Content Placeholder 2">
            <a:extLst>
              <a:ext uri="{FF2B5EF4-FFF2-40B4-BE49-F238E27FC236}">
                <a16:creationId xmlns:a16="http://schemas.microsoft.com/office/drawing/2014/main" id="{7E90589E-415B-4764-83B1-99D19441060D}"/>
              </a:ext>
            </a:extLst>
          </p:cNvPr>
          <p:cNvSpPr>
            <a:spLocks noGrp="1"/>
          </p:cNvSpPr>
          <p:nvPr>
            <p:ph idx="1"/>
          </p:nvPr>
        </p:nvSpPr>
        <p:spPr/>
        <p:txBody>
          <a:bodyPr>
            <a:normAutofit/>
          </a:bodyPr>
          <a:lstStyle/>
          <a:p>
            <a:r>
              <a:rPr lang="en-US" dirty="0"/>
              <a:t>Final scheduling and binding passes for the best solution obtained from quality-energy optimization. </a:t>
            </a:r>
          </a:p>
          <a:p>
            <a:r>
              <a:rPr lang="en-US" dirty="0"/>
              <a:t>Pre characterized from the AC library to provide rounding d(s) adjusted operation delays to the scheduler.</a:t>
            </a:r>
          </a:p>
          <a:p>
            <a:r>
              <a:rPr lang="en-US" dirty="0"/>
              <a:t>Using the scheduler output and near-optimal candidates collected during optimization, apply a post-scheduling slack balancing to determine if there exist any other candidate that has a smaller </a:t>
            </a:r>
            <a:r>
              <a:rPr lang="en-US" dirty="0" err="1"/>
              <a:t>d</a:t>
            </a:r>
            <a:r>
              <a:rPr lang="en-US" baseline="-25000" dirty="0" err="1"/>
              <a:t>crit</a:t>
            </a:r>
            <a:r>
              <a:rPr lang="en-US" dirty="0"/>
              <a:t> and lower energy.</a:t>
            </a:r>
          </a:p>
        </p:txBody>
      </p:sp>
      <p:sp>
        <p:nvSpPr>
          <p:cNvPr id="5" name="Slide Number Placeholder 4">
            <a:extLst>
              <a:ext uri="{FF2B5EF4-FFF2-40B4-BE49-F238E27FC236}">
                <a16:creationId xmlns:a16="http://schemas.microsoft.com/office/drawing/2014/main" id="{DB25650D-D0F1-44DC-BEA2-0A81ED6E4E50}"/>
              </a:ext>
            </a:extLst>
          </p:cNvPr>
          <p:cNvSpPr>
            <a:spLocks noGrp="1"/>
          </p:cNvSpPr>
          <p:nvPr>
            <p:ph type="sldNum" sz="quarter" idx="12"/>
          </p:nvPr>
        </p:nvSpPr>
        <p:spPr/>
        <p:txBody>
          <a:bodyPr/>
          <a:lstStyle/>
          <a:p>
            <a:fld id="{34B7E4EF-A1BD-40F4-AB7B-04F084DD991D}" type="slidenum">
              <a:rPr lang="en-US" smtClean="0"/>
              <a:t>14</a:t>
            </a:fld>
            <a:endParaRPr lang="en-US" dirty="0"/>
          </a:p>
        </p:txBody>
      </p:sp>
    </p:spTree>
    <p:extLst>
      <p:ext uri="{BB962C8B-B14F-4D97-AF65-F5344CB8AC3E}">
        <p14:creationId xmlns:p14="http://schemas.microsoft.com/office/powerpoint/2010/main" val="1244751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DC1E-BBC2-4FC4-BF54-96C8EADC8337}"/>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3DFA0627-CA91-4E84-9A5E-DF74CBE154D8}"/>
              </a:ext>
            </a:extLst>
          </p:cNvPr>
          <p:cNvSpPr>
            <a:spLocks noGrp="1"/>
          </p:cNvSpPr>
          <p:nvPr>
            <p:ph idx="1"/>
          </p:nvPr>
        </p:nvSpPr>
        <p:spPr/>
        <p:txBody>
          <a:bodyPr>
            <a:normAutofit/>
          </a:bodyPr>
          <a:lstStyle/>
          <a:p>
            <a:r>
              <a:rPr lang="en-US" sz="1800" dirty="0"/>
              <a:t>Implemented the AHLS tool as additional optimization passes integrated into </a:t>
            </a:r>
            <a:r>
              <a:rPr lang="en-US" sz="1800" dirty="0" err="1"/>
              <a:t>Legup</a:t>
            </a:r>
            <a:r>
              <a:rPr lang="en-US" sz="1800" dirty="0"/>
              <a:t>, an open-source C-to RTL HLS tool based on LLVM</a:t>
            </a:r>
          </a:p>
          <a:p>
            <a:r>
              <a:rPr lang="en-US" sz="1800" dirty="0"/>
              <a:t>Four Different Applications (SD-VBS benchmark suite)</a:t>
            </a:r>
          </a:p>
          <a:p>
            <a:pPr lvl="1"/>
            <a:r>
              <a:rPr lang="en-US" sz="1600" dirty="0" err="1"/>
              <a:t>Idct</a:t>
            </a:r>
            <a:r>
              <a:rPr lang="en-US" sz="1600" dirty="0"/>
              <a:t> – 1D inverse discrete cosine transform</a:t>
            </a:r>
          </a:p>
          <a:p>
            <a:pPr lvl="1"/>
            <a:r>
              <a:rPr lang="en-US" sz="1600" dirty="0" err="1"/>
              <a:t>Gblur</a:t>
            </a:r>
            <a:r>
              <a:rPr lang="en-US" sz="1600" dirty="0"/>
              <a:t>- Gaussian filter </a:t>
            </a:r>
          </a:p>
          <a:p>
            <a:pPr lvl="1"/>
            <a:r>
              <a:rPr lang="en-US" sz="1600" dirty="0" err="1"/>
              <a:t>Ifft</a:t>
            </a:r>
            <a:r>
              <a:rPr lang="en-US" sz="1600" dirty="0"/>
              <a:t> – 64-point fast Fourier transform</a:t>
            </a:r>
          </a:p>
          <a:p>
            <a:pPr lvl="1"/>
            <a:r>
              <a:rPr lang="en-US" sz="1600" dirty="0"/>
              <a:t>Conv2d- 2D convolution </a:t>
            </a:r>
          </a:p>
          <a:p>
            <a:r>
              <a:rPr lang="en-US" sz="1800" dirty="0"/>
              <a:t>Performed on a 2.67GHz Intel Core i7 machine using a Synopsys 32nm technology library</a:t>
            </a:r>
          </a:p>
        </p:txBody>
      </p:sp>
      <p:sp>
        <p:nvSpPr>
          <p:cNvPr id="4" name="Slide Number Placeholder 3">
            <a:extLst>
              <a:ext uri="{FF2B5EF4-FFF2-40B4-BE49-F238E27FC236}">
                <a16:creationId xmlns:a16="http://schemas.microsoft.com/office/drawing/2014/main" id="{E4C0FE27-79BD-42FE-B97F-DB8AA7769477}"/>
              </a:ext>
            </a:extLst>
          </p:cNvPr>
          <p:cNvSpPr>
            <a:spLocks noGrp="1"/>
          </p:cNvSpPr>
          <p:nvPr>
            <p:ph type="sldNum" sz="quarter" idx="12"/>
          </p:nvPr>
        </p:nvSpPr>
        <p:spPr/>
        <p:txBody>
          <a:bodyPr/>
          <a:lstStyle/>
          <a:p>
            <a:fld id="{34B7E4EF-A1BD-40F4-AB7B-04F084DD991D}" type="slidenum">
              <a:rPr lang="en-US" smtClean="0"/>
              <a:t>15</a:t>
            </a:fld>
            <a:endParaRPr lang="en-US" dirty="0"/>
          </a:p>
        </p:txBody>
      </p:sp>
    </p:spTree>
    <p:extLst>
      <p:ext uri="{BB962C8B-B14F-4D97-AF65-F5344CB8AC3E}">
        <p14:creationId xmlns:p14="http://schemas.microsoft.com/office/powerpoint/2010/main" val="2959070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21287-67D7-4E0E-978E-B7B84272E68A}"/>
              </a:ext>
            </a:extLst>
          </p:cNvPr>
          <p:cNvSpPr>
            <a:spLocks noGrp="1"/>
          </p:cNvSpPr>
          <p:nvPr>
            <p:ph type="title"/>
          </p:nvPr>
        </p:nvSpPr>
        <p:spPr/>
        <p:txBody>
          <a:bodyPr/>
          <a:lstStyle/>
          <a:p>
            <a:r>
              <a:rPr lang="en-US" dirty="0"/>
              <a:t>Energy vs. Quality Tradeoffs</a:t>
            </a:r>
          </a:p>
        </p:txBody>
      </p:sp>
      <p:pic>
        <p:nvPicPr>
          <p:cNvPr id="9" name="Content Placeholder 8" descr="A picture containing chart&#10;&#10;Description automatically generated">
            <a:extLst>
              <a:ext uri="{FF2B5EF4-FFF2-40B4-BE49-F238E27FC236}">
                <a16:creationId xmlns:a16="http://schemas.microsoft.com/office/drawing/2014/main" id="{5216E6E8-73F4-4DFB-B9B6-D18D52473AA0}"/>
              </a:ext>
            </a:extLst>
          </p:cNvPr>
          <p:cNvPicPr>
            <a:picLocks noGrp="1" noChangeAspect="1"/>
          </p:cNvPicPr>
          <p:nvPr>
            <p:ph idx="1"/>
          </p:nvPr>
        </p:nvPicPr>
        <p:blipFill>
          <a:blip r:embed="rId3"/>
          <a:stretch>
            <a:fillRect/>
          </a:stretch>
        </p:blipFill>
        <p:spPr>
          <a:xfrm>
            <a:off x="1066799" y="1709645"/>
            <a:ext cx="10642979" cy="4471954"/>
          </a:xfrm>
        </p:spPr>
      </p:pic>
      <p:sp>
        <p:nvSpPr>
          <p:cNvPr id="10" name="Slide Number Placeholder 9">
            <a:extLst>
              <a:ext uri="{FF2B5EF4-FFF2-40B4-BE49-F238E27FC236}">
                <a16:creationId xmlns:a16="http://schemas.microsoft.com/office/drawing/2014/main" id="{B92CD053-25E3-4D12-BA48-D3A83AEA2D31}"/>
              </a:ext>
            </a:extLst>
          </p:cNvPr>
          <p:cNvSpPr>
            <a:spLocks noGrp="1"/>
          </p:cNvSpPr>
          <p:nvPr>
            <p:ph type="sldNum" sz="quarter" idx="12"/>
          </p:nvPr>
        </p:nvSpPr>
        <p:spPr/>
        <p:txBody>
          <a:bodyPr/>
          <a:lstStyle/>
          <a:p>
            <a:fld id="{34B7E4EF-A1BD-40F4-AB7B-04F084DD991D}" type="slidenum">
              <a:rPr lang="en-US" smtClean="0"/>
              <a:t>16</a:t>
            </a:fld>
            <a:endParaRPr lang="en-US" dirty="0"/>
          </a:p>
        </p:txBody>
      </p:sp>
    </p:spTree>
    <p:extLst>
      <p:ext uri="{BB962C8B-B14F-4D97-AF65-F5344CB8AC3E}">
        <p14:creationId xmlns:p14="http://schemas.microsoft.com/office/powerpoint/2010/main" val="2668576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A008B-2558-4740-BD36-3A989642679E}"/>
              </a:ext>
            </a:extLst>
          </p:cNvPr>
          <p:cNvSpPr>
            <a:spLocks noGrp="1"/>
          </p:cNvSpPr>
          <p:nvPr>
            <p:ph type="title"/>
          </p:nvPr>
        </p:nvSpPr>
        <p:spPr/>
        <p:txBody>
          <a:bodyPr/>
          <a:lstStyle/>
          <a:p>
            <a:r>
              <a:rPr lang="en-US" dirty="0"/>
              <a:t>Optimality</a:t>
            </a:r>
          </a:p>
        </p:txBody>
      </p:sp>
      <p:pic>
        <p:nvPicPr>
          <p:cNvPr id="9" name="Content Placeholder 8" descr="A picture containing chart&#10;&#10;Description automatically generated">
            <a:extLst>
              <a:ext uri="{FF2B5EF4-FFF2-40B4-BE49-F238E27FC236}">
                <a16:creationId xmlns:a16="http://schemas.microsoft.com/office/drawing/2014/main" id="{B548EBC2-B005-4355-BCDB-CC1FAEBAB83D}"/>
              </a:ext>
            </a:extLst>
          </p:cNvPr>
          <p:cNvPicPr>
            <a:picLocks noGrp="1" noChangeAspect="1"/>
          </p:cNvPicPr>
          <p:nvPr>
            <p:ph sz="half" idx="1"/>
          </p:nvPr>
        </p:nvPicPr>
        <p:blipFill>
          <a:blip r:embed="rId2"/>
          <a:stretch>
            <a:fillRect/>
          </a:stretch>
        </p:blipFill>
        <p:spPr>
          <a:xfrm>
            <a:off x="416895" y="1780069"/>
            <a:ext cx="5583569" cy="4162815"/>
          </a:xfrm>
        </p:spPr>
      </p:pic>
      <p:pic>
        <p:nvPicPr>
          <p:cNvPr id="11" name="Content Placeholder 10" descr="A picture containing crossword, clock, large, covered&#10;&#10;Description automatically generated">
            <a:extLst>
              <a:ext uri="{FF2B5EF4-FFF2-40B4-BE49-F238E27FC236}">
                <a16:creationId xmlns:a16="http://schemas.microsoft.com/office/drawing/2014/main" id="{EA1A688E-2ABC-4378-8372-4EC57C00E048}"/>
              </a:ext>
            </a:extLst>
          </p:cNvPr>
          <p:cNvPicPr>
            <a:picLocks noGrp="1" noChangeAspect="1"/>
          </p:cNvPicPr>
          <p:nvPr>
            <p:ph sz="half" idx="2"/>
          </p:nvPr>
        </p:nvPicPr>
        <p:blipFill>
          <a:blip r:embed="rId3"/>
          <a:stretch>
            <a:fillRect/>
          </a:stretch>
        </p:blipFill>
        <p:spPr>
          <a:xfrm>
            <a:off x="6096000" y="1780068"/>
            <a:ext cx="5627750" cy="2655453"/>
          </a:xfrm>
        </p:spPr>
      </p:pic>
      <p:sp>
        <p:nvSpPr>
          <p:cNvPr id="12" name="Slide Number Placeholder 11">
            <a:extLst>
              <a:ext uri="{FF2B5EF4-FFF2-40B4-BE49-F238E27FC236}">
                <a16:creationId xmlns:a16="http://schemas.microsoft.com/office/drawing/2014/main" id="{BE4B54BC-EBC5-466C-AE21-175CA62C2BA1}"/>
              </a:ext>
            </a:extLst>
          </p:cNvPr>
          <p:cNvSpPr>
            <a:spLocks noGrp="1"/>
          </p:cNvSpPr>
          <p:nvPr>
            <p:ph type="sldNum" sz="quarter" idx="12"/>
          </p:nvPr>
        </p:nvSpPr>
        <p:spPr/>
        <p:txBody>
          <a:bodyPr/>
          <a:lstStyle/>
          <a:p>
            <a:fld id="{34B7E4EF-A1BD-40F4-AB7B-04F084DD991D}" type="slidenum">
              <a:rPr lang="en-US" smtClean="0"/>
              <a:t>17</a:t>
            </a:fld>
            <a:endParaRPr lang="en-US" dirty="0"/>
          </a:p>
        </p:txBody>
      </p:sp>
    </p:spTree>
    <p:extLst>
      <p:ext uri="{BB962C8B-B14F-4D97-AF65-F5344CB8AC3E}">
        <p14:creationId xmlns:p14="http://schemas.microsoft.com/office/powerpoint/2010/main" val="193996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EF59E-DE29-4678-BD5E-F7D5D824B720}"/>
              </a:ext>
            </a:extLst>
          </p:cNvPr>
          <p:cNvSpPr>
            <a:spLocks noGrp="1"/>
          </p:cNvSpPr>
          <p:nvPr>
            <p:ph type="title"/>
          </p:nvPr>
        </p:nvSpPr>
        <p:spPr/>
        <p:txBody>
          <a:bodyPr/>
          <a:lstStyle/>
          <a:p>
            <a:r>
              <a:rPr lang="en-US" dirty="0"/>
              <a:t>Complexity and Runtime</a:t>
            </a:r>
          </a:p>
        </p:txBody>
      </p:sp>
      <p:pic>
        <p:nvPicPr>
          <p:cNvPr id="7" name="Content Placeholder 6" descr="Chart, bar chart&#10;&#10;Description automatically generated">
            <a:extLst>
              <a:ext uri="{FF2B5EF4-FFF2-40B4-BE49-F238E27FC236}">
                <a16:creationId xmlns:a16="http://schemas.microsoft.com/office/drawing/2014/main" id="{A64BEBFC-D5B5-4ACA-B9BE-E49C49AB6DE4}"/>
              </a:ext>
            </a:extLst>
          </p:cNvPr>
          <p:cNvPicPr>
            <a:picLocks noGrp="1" noChangeAspect="1"/>
          </p:cNvPicPr>
          <p:nvPr>
            <p:ph idx="1"/>
          </p:nvPr>
        </p:nvPicPr>
        <p:blipFill>
          <a:blip r:embed="rId3"/>
          <a:stretch>
            <a:fillRect/>
          </a:stretch>
        </p:blipFill>
        <p:spPr>
          <a:xfrm>
            <a:off x="1066800" y="1797520"/>
            <a:ext cx="9291851" cy="4588285"/>
          </a:xfrm>
        </p:spPr>
      </p:pic>
      <p:sp>
        <p:nvSpPr>
          <p:cNvPr id="8" name="Slide Number Placeholder 7">
            <a:extLst>
              <a:ext uri="{FF2B5EF4-FFF2-40B4-BE49-F238E27FC236}">
                <a16:creationId xmlns:a16="http://schemas.microsoft.com/office/drawing/2014/main" id="{B4C56463-EF2C-4228-9436-A75FB2FF3AE2}"/>
              </a:ext>
            </a:extLst>
          </p:cNvPr>
          <p:cNvSpPr>
            <a:spLocks noGrp="1"/>
          </p:cNvSpPr>
          <p:nvPr>
            <p:ph type="sldNum" sz="quarter" idx="12"/>
          </p:nvPr>
        </p:nvSpPr>
        <p:spPr/>
        <p:txBody>
          <a:bodyPr/>
          <a:lstStyle/>
          <a:p>
            <a:fld id="{34B7E4EF-A1BD-40F4-AB7B-04F084DD991D}" type="slidenum">
              <a:rPr lang="en-US" smtClean="0"/>
              <a:t>18</a:t>
            </a:fld>
            <a:endParaRPr lang="en-US" dirty="0"/>
          </a:p>
        </p:txBody>
      </p:sp>
    </p:spTree>
    <p:extLst>
      <p:ext uri="{BB962C8B-B14F-4D97-AF65-F5344CB8AC3E}">
        <p14:creationId xmlns:p14="http://schemas.microsoft.com/office/powerpoint/2010/main" val="2769151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FFCD02-14CA-49E5-AB79-94992D8804AF}"/>
              </a:ext>
            </a:extLst>
          </p:cNvPr>
          <p:cNvSpPr>
            <a:spLocks noGrp="1"/>
          </p:cNvSpPr>
          <p:nvPr>
            <p:ph type="title"/>
          </p:nvPr>
        </p:nvSpPr>
        <p:spPr/>
        <p:txBody>
          <a:bodyPr/>
          <a:lstStyle/>
          <a:p>
            <a:r>
              <a:rPr lang="en-US" dirty="0"/>
              <a:t>Conclusion </a:t>
            </a:r>
          </a:p>
        </p:txBody>
      </p:sp>
      <p:sp>
        <p:nvSpPr>
          <p:cNvPr id="6" name="Content Placeholder 5">
            <a:extLst>
              <a:ext uri="{FF2B5EF4-FFF2-40B4-BE49-F238E27FC236}">
                <a16:creationId xmlns:a16="http://schemas.microsoft.com/office/drawing/2014/main" id="{CD01FEA0-CB87-490C-BB94-AC79FD292036}"/>
              </a:ext>
            </a:extLst>
          </p:cNvPr>
          <p:cNvSpPr>
            <a:spLocks noGrp="1"/>
          </p:cNvSpPr>
          <p:nvPr>
            <p:ph idx="1"/>
          </p:nvPr>
        </p:nvSpPr>
        <p:spPr/>
        <p:txBody>
          <a:bodyPr/>
          <a:lstStyle/>
          <a:p>
            <a:r>
              <a:rPr lang="en-US" dirty="0"/>
              <a:t>Design an approximate C-to-RTL high-level synthesis tool that jointly explores precision and voltage scaling to maximize energy savings under a given quality constraint.</a:t>
            </a:r>
          </a:p>
          <a:p>
            <a:r>
              <a:rPr lang="en-US" dirty="0"/>
              <a:t>Apply a fast and accurate formulation of the quality-energy optimization problem that combines a semi-analytical, statistical quality model and an energy model considering savings in switching activity and scheduling impact of voltage scaling with an efficient and effective heuristic solver.</a:t>
            </a:r>
          </a:p>
          <a:p>
            <a:r>
              <a:rPr lang="en-US" dirty="0"/>
              <a:t>Our tool can achieve near-optimal results with low runtimes, demonstrating energy savings of, on average, more than 77.6%.</a:t>
            </a:r>
          </a:p>
        </p:txBody>
      </p:sp>
      <p:sp>
        <p:nvSpPr>
          <p:cNvPr id="7" name="Slide Number Placeholder 6">
            <a:extLst>
              <a:ext uri="{FF2B5EF4-FFF2-40B4-BE49-F238E27FC236}">
                <a16:creationId xmlns:a16="http://schemas.microsoft.com/office/drawing/2014/main" id="{AF361DE8-22EB-436E-9CDA-0EA6498A1DE3}"/>
              </a:ext>
            </a:extLst>
          </p:cNvPr>
          <p:cNvSpPr>
            <a:spLocks noGrp="1"/>
          </p:cNvSpPr>
          <p:nvPr>
            <p:ph type="sldNum" sz="quarter" idx="12"/>
          </p:nvPr>
        </p:nvSpPr>
        <p:spPr/>
        <p:txBody>
          <a:bodyPr/>
          <a:lstStyle/>
          <a:p>
            <a:fld id="{34B7E4EF-A1BD-40F4-AB7B-04F084DD991D}" type="slidenum">
              <a:rPr lang="en-US" smtClean="0"/>
              <a:t>19</a:t>
            </a:fld>
            <a:endParaRPr lang="en-US" dirty="0"/>
          </a:p>
        </p:txBody>
      </p:sp>
    </p:spTree>
    <p:extLst>
      <p:ext uri="{BB962C8B-B14F-4D97-AF65-F5344CB8AC3E}">
        <p14:creationId xmlns:p14="http://schemas.microsoft.com/office/powerpoint/2010/main" val="132580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B7274-FB29-4DCA-A626-7952AB00401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78EDCEB-E5BB-4006-9F53-34ECEEDD0D86}"/>
              </a:ext>
            </a:extLst>
          </p:cNvPr>
          <p:cNvSpPr>
            <a:spLocks noGrp="1"/>
          </p:cNvSpPr>
          <p:nvPr>
            <p:ph idx="1"/>
          </p:nvPr>
        </p:nvSpPr>
        <p:spPr/>
        <p:txBody>
          <a:bodyPr>
            <a:normAutofit lnSpcReduction="10000"/>
          </a:bodyPr>
          <a:lstStyle/>
          <a:p>
            <a:pPr algn="l"/>
            <a:r>
              <a:rPr lang="en-US" sz="1800" b="0" i="0" u="none" strike="noStrike" baseline="0" dirty="0"/>
              <a:t>Approximate high-level synthesis (AHLS) approach that outputs a quality-energy optimized register-transfer-level implementation from an accurate high-level C description.</a:t>
            </a:r>
          </a:p>
          <a:p>
            <a:pPr algn="l"/>
            <a:r>
              <a:rPr lang="en-US" sz="1800" b="0" i="0" u="none" strike="noStrike" baseline="0" dirty="0"/>
              <a:t>Existing AHLS solutions only consider switching activity for energy savings under hardware approximation </a:t>
            </a:r>
          </a:p>
          <a:p>
            <a:pPr algn="l"/>
            <a:r>
              <a:rPr lang="en-US" sz="1800" b="0" i="0" u="none" strike="noStrike" baseline="0" dirty="0"/>
              <a:t>A general AHLS solution that considers voltage scaling given a reduced processing time.</a:t>
            </a:r>
          </a:p>
          <a:p>
            <a:pPr algn="l"/>
            <a:r>
              <a:rPr lang="en-US" sz="1800" b="0" i="0" u="none" strike="noStrike" baseline="0" dirty="0"/>
              <a:t>To maximize voltage and associated energy reductions, </a:t>
            </a:r>
            <a:r>
              <a:rPr lang="en-US" sz="1800" dirty="0"/>
              <a:t>they</a:t>
            </a:r>
            <a:r>
              <a:rPr lang="en-US" sz="1800" b="0" i="0" u="none" strike="noStrike" baseline="0" dirty="0"/>
              <a:t> include both operation-level approximations by bit rounding and more aggressive operation eliminations as approximation techniques.</a:t>
            </a:r>
          </a:p>
          <a:p>
            <a:pPr algn="l"/>
            <a:r>
              <a:rPr lang="en-US" sz="1800" b="0" i="0" u="none" strike="noStrike" baseline="0" dirty="0"/>
              <a:t>Optimally exploiting scaling opportunities under such approximations requires tight interaction with scheduling tasks.</a:t>
            </a:r>
          </a:p>
          <a:p>
            <a:pPr algn="l"/>
            <a:endParaRPr lang="en-US" dirty="0"/>
          </a:p>
        </p:txBody>
      </p:sp>
      <p:sp>
        <p:nvSpPr>
          <p:cNvPr id="4" name="Slide Number Placeholder 3">
            <a:extLst>
              <a:ext uri="{FF2B5EF4-FFF2-40B4-BE49-F238E27FC236}">
                <a16:creationId xmlns:a16="http://schemas.microsoft.com/office/drawing/2014/main" id="{F4391828-080B-4C33-8695-FE9903A226FA}"/>
              </a:ext>
            </a:extLst>
          </p:cNvPr>
          <p:cNvSpPr>
            <a:spLocks noGrp="1"/>
          </p:cNvSpPr>
          <p:nvPr>
            <p:ph type="sldNum" sz="quarter" idx="12"/>
          </p:nvPr>
        </p:nvSpPr>
        <p:spPr/>
        <p:txBody>
          <a:bodyPr/>
          <a:lstStyle/>
          <a:p>
            <a:fld id="{34B7E4EF-A1BD-40F4-AB7B-04F084DD991D}" type="slidenum">
              <a:rPr lang="en-US" smtClean="0"/>
              <a:t>2</a:t>
            </a:fld>
            <a:endParaRPr lang="en-US" dirty="0"/>
          </a:p>
        </p:txBody>
      </p:sp>
    </p:spTree>
    <p:extLst>
      <p:ext uri="{BB962C8B-B14F-4D97-AF65-F5344CB8AC3E}">
        <p14:creationId xmlns:p14="http://schemas.microsoft.com/office/powerpoint/2010/main" val="2573909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CB88-7F88-4761-BB97-E013C895D4A4}"/>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5BD4E3BF-9268-45DC-92B1-29ACB2D0886B}"/>
              </a:ext>
            </a:extLst>
          </p:cNvPr>
          <p:cNvSpPr>
            <a:spLocks noGrp="1"/>
          </p:cNvSpPr>
          <p:nvPr>
            <p:ph idx="1"/>
          </p:nvPr>
        </p:nvSpPr>
        <p:spPr>
          <a:xfrm>
            <a:off x="1066800" y="1761926"/>
            <a:ext cx="10058400" cy="4453480"/>
          </a:xfrm>
        </p:spPr>
        <p:txBody>
          <a:bodyPr>
            <a:normAutofit/>
          </a:bodyPr>
          <a:lstStyle/>
          <a:p>
            <a:pPr marL="342900" indent="-342900">
              <a:buFont typeface="+mj-lt"/>
              <a:buAutoNum type="arabicPeriod"/>
            </a:pPr>
            <a:r>
              <a:rPr lang="en-US" sz="1400" dirty="0"/>
              <a:t>Which of the following is not a stage of the AHLS flow</a:t>
            </a:r>
          </a:p>
          <a:p>
            <a:pPr marL="617220" lvl="1" indent="-342900">
              <a:buFont typeface="+mj-lt"/>
              <a:buAutoNum type="alphaLcPeriod"/>
            </a:pPr>
            <a:r>
              <a:rPr lang="en-US" sz="1400" dirty="0"/>
              <a:t>Pre-processing</a:t>
            </a:r>
          </a:p>
          <a:p>
            <a:pPr marL="617220" lvl="1" indent="-342900">
              <a:buFont typeface="+mj-lt"/>
              <a:buAutoNum type="alphaLcPeriod"/>
            </a:pPr>
            <a:r>
              <a:rPr lang="en-US" sz="1400" dirty="0">
                <a:solidFill>
                  <a:srgbClr val="FF0000"/>
                </a:solidFill>
              </a:rPr>
              <a:t>Register binding</a:t>
            </a:r>
          </a:p>
          <a:p>
            <a:pPr marL="617220" lvl="1" indent="-342900">
              <a:buFont typeface="+mj-lt"/>
              <a:buAutoNum type="alphaLcPeriod"/>
            </a:pPr>
            <a:r>
              <a:rPr lang="en-US" sz="1400" dirty="0"/>
              <a:t>Quality/Energy Optimization</a:t>
            </a:r>
          </a:p>
          <a:p>
            <a:pPr marL="617220" lvl="1" indent="-342900">
              <a:buFont typeface="+mj-lt"/>
              <a:buAutoNum type="alphaLcPeriod"/>
            </a:pPr>
            <a:r>
              <a:rPr lang="en-US" sz="1400" dirty="0"/>
              <a:t>Post  Synthesis</a:t>
            </a:r>
          </a:p>
          <a:p>
            <a:pPr marL="342900" indent="-342900">
              <a:buFont typeface="+mj-lt"/>
              <a:buAutoNum type="arabicPeriod"/>
            </a:pPr>
            <a:r>
              <a:rPr lang="en-US" sz="1400" dirty="0"/>
              <a:t>Which of the following is the core of the AHLS flow</a:t>
            </a:r>
          </a:p>
          <a:p>
            <a:pPr marL="617220" lvl="1" indent="-342900">
              <a:buFont typeface="+mj-lt"/>
              <a:buAutoNum type="alphaLcPeriod"/>
            </a:pPr>
            <a:r>
              <a:rPr lang="en-US" sz="1400" dirty="0"/>
              <a:t>Pre-processing</a:t>
            </a:r>
          </a:p>
          <a:p>
            <a:pPr marL="617220" lvl="1" indent="-342900">
              <a:buFont typeface="+mj-lt"/>
              <a:buAutoNum type="alphaLcPeriod"/>
            </a:pPr>
            <a:r>
              <a:rPr lang="en-US" sz="1400" dirty="0">
                <a:solidFill>
                  <a:srgbClr val="FF0000"/>
                </a:solidFill>
              </a:rPr>
              <a:t>Quality/Energy Optimization</a:t>
            </a:r>
          </a:p>
          <a:p>
            <a:pPr marL="617220" lvl="1" indent="-342900">
              <a:buFont typeface="+mj-lt"/>
              <a:buAutoNum type="alphaLcPeriod"/>
            </a:pPr>
            <a:r>
              <a:rPr lang="en-US" sz="1400" dirty="0"/>
              <a:t>Post  Synthesis</a:t>
            </a:r>
          </a:p>
          <a:p>
            <a:pPr marL="342900" indent="-342900">
              <a:buFont typeface="+mj-lt"/>
              <a:buAutoNum type="arabicPeriod"/>
            </a:pPr>
            <a:r>
              <a:rPr lang="en-US" sz="1400" dirty="0"/>
              <a:t>What are the 4 applications that are tested for the AHLS flow</a:t>
            </a:r>
          </a:p>
          <a:p>
            <a:pPr marL="617220" lvl="1" indent="-342900">
              <a:buFont typeface="+mj-lt"/>
              <a:buAutoNum type="alphaLcPeriod"/>
            </a:pPr>
            <a:r>
              <a:rPr lang="en-US" sz="1400" dirty="0" err="1">
                <a:solidFill>
                  <a:srgbClr val="FF0000"/>
                </a:solidFill>
              </a:rPr>
              <a:t>idct</a:t>
            </a:r>
            <a:endParaRPr lang="en-US" sz="1400" dirty="0">
              <a:solidFill>
                <a:srgbClr val="FF0000"/>
              </a:solidFill>
            </a:endParaRPr>
          </a:p>
          <a:p>
            <a:pPr marL="617220" lvl="1" indent="-342900">
              <a:buFont typeface="+mj-lt"/>
              <a:buAutoNum type="alphaLcPeriod"/>
            </a:pPr>
            <a:r>
              <a:rPr lang="en-US" sz="1400" dirty="0" err="1">
                <a:solidFill>
                  <a:srgbClr val="FF0000"/>
                </a:solidFill>
              </a:rPr>
              <a:t>gblur</a:t>
            </a:r>
            <a:endParaRPr lang="en-US" sz="1400" dirty="0">
              <a:solidFill>
                <a:srgbClr val="FF0000"/>
              </a:solidFill>
            </a:endParaRPr>
          </a:p>
          <a:p>
            <a:pPr marL="617220" lvl="1" indent="-342900">
              <a:buFont typeface="+mj-lt"/>
              <a:buAutoNum type="alphaLcPeriod"/>
            </a:pPr>
            <a:r>
              <a:rPr lang="en-US" sz="1400" dirty="0">
                <a:solidFill>
                  <a:srgbClr val="FF0000"/>
                </a:solidFill>
              </a:rPr>
              <a:t>conv2d</a:t>
            </a:r>
          </a:p>
          <a:p>
            <a:pPr marL="617220" lvl="1" indent="-342900">
              <a:buFont typeface="+mj-lt"/>
              <a:buAutoNum type="alphaLcPeriod"/>
            </a:pPr>
            <a:r>
              <a:rPr lang="en-US" sz="1400" dirty="0" err="1"/>
              <a:t>dct</a:t>
            </a:r>
            <a:endParaRPr lang="en-US" sz="1400" dirty="0"/>
          </a:p>
          <a:p>
            <a:pPr marL="617220" lvl="1" indent="-342900">
              <a:buFont typeface="+mj-lt"/>
              <a:buAutoNum type="alphaLcPeriod"/>
            </a:pPr>
            <a:r>
              <a:rPr lang="en-US" sz="1400" dirty="0" err="1">
                <a:solidFill>
                  <a:srgbClr val="FF0000"/>
                </a:solidFill>
              </a:rPr>
              <a:t>ifft</a:t>
            </a:r>
            <a:endParaRPr lang="en-US" sz="1400" dirty="0">
              <a:solidFill>
                <a:srgbClr val="FF0000"/>
              </a:solidFill>
            </a:endParaRPr>
          </a:p>
          <a:p>
            <a:pPr marL="617220" lvl="1" indent="-342900">
              <a:buFont typeface="+mj-lt"/>
              <a:buAutoNum type="alphaLcPeriod"/>
            </a:pPr>
            <a:endParaRPr lang="en-US" dirty="0"/>
          </a:p>
          <a:p>
            <a:pPr marL="617220" lvl="1" indent="-342900">
              <a:buFont typeface="+mj-lt"/>
              <a:buAutoNum type="alphaLcPeriod"/>
            </a:pPr>
            <a:endParaRPr lang="en-US" dirty="0"/>
          </a:p>
          <a:p>
            <a:pPr marL="617220" lvl="1" indent="-342900">
              <a:buFont typeface="+mj-lt"/>
              <a:buAutoNum type="alphaLcPeriod"/>
            </a:pPr>
            <a:endParaRPr lang="en-US" dirty="0"/>
          </a:p>
          <a:p>
            <a:pPr marL="617220" lvl="1" indent="-342900">
              <a:buFont typeface="+mj-lt"/>
              <a:buAutoNum type="alphaLcPeriod"/>
            </a:pPr>
            <a:endParaRPr lang="en-US" dirty="0"/>
          </a:p>
          <a:p>
            <a:pPr marL="342900" indent="-342900">
              <a:buFont typeface="+mj-lt"/>
              <a:buAutoNum type="arabicPeriod"/>
            </a:pPr>
            <a:endParaRPr lang="en-US" dirty="0"/>
          </a:p>
          <a:p>
            <a:pPr marL="617220" lvl="1" indent="-342900">
              <a:buFont typeface="+mj-lt"/>
              <a:buAutoNum type="alphaLcPeriod"/>
            </a:pPr>
            <a:endParaRPr lang="en-US" dirty="0"/>
          </a:p>
        </p:txBody>
      </p:sp>
      <p:sp>
        <p:nvSpPr>
          <p:cNvPr id="4" name="Slide Number Placeholder 3">
            <a:extLst>
              <a:ext uri="{FF2B5EF4-FFF2-40B4-BE49-F238E27FC236}">
                <a16:creationId xmlns:a16="http://schemas.microsoft.com/office/drawing/2014/main" id="{9A4DFF36-8988-4368-B0F8-3633D18AE03C}"/>
              </a:ext>
            </a:extLst>
          </p:cNvPr>
          <p:cNvSpPr>
            <a:spLocks noGrp="1"/>
          </p:cNvSpPr>
          <p:nvPr>
            <p:ph type="sldNum" sz="quarter" idx="12"/>
          </p:nvPr>
        </p:nvSpPr>
        <p:spPr/>
        <p:txBody>
          <a:bodyPr/>
          <a:lstStyle/>
          <a:p>
            <a:fld id="{34B7E4EF-A1BD-40F4-AB7B-04F084DD991D}" type="slidenum">
              <a:rPr lang="en-US" smtClean="0"/>
              <a:t>20</a:t>
            </a:fld>
            <a:endParaRPr lang="en-US" dirty="0"/>
          </a:p>
        </p:txBody>
      </p:sp>
    </p:spTree>
    <p:extLst>
      <p:ext uri="{BB962C8B-B14F-4D97-AF65-F5344CB8AC3E}">
        <p14:creationId xmlns:p14="http://schemas.microsoft.com/office/powerpoint/2010/main" val="3207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11C5-408E-48F8-8B70-37539080255E}"/>
              </a:ext>
            </a:extLst>
          </p:cNvPr>
          <p:cNvSpPr>
            <a:spLocks noGrp="1"/>
          </p:cNvSpPr>
          <p:nvPr>
            <p:ph type="title"/>
          </p:nvPr>
        </p:nvSpPr>
        <p:spPr/>
        <p:txBody>
          <a:bodyPr/>
          <a:lstStyle/>
          <a:p>
            <a:r>
              <a:rPr lang="en-US" dirty="0"/>
              <a:t>Related works </a:t>
            </a:r>
          </a:p>
        </p:txBody>
      </p:sp>
      <p:sp>
        <p:nvSpPr>
          <p:cNvPr id="3" name="Content Placeholder 2">
            <a:extLst>
              <a:ext uri="{FF2B5EF4-FFF2-40B4-BE49-F238E27FC236}">
                <a16:creationId xmlns:a16="http://schemas.microsoft.com/office/drawing/2014/main" id="{7F43FB0C-29B6-47CB-B70F-6FC804EB2070}"/>
              </a:ext>
            </a:extLst>
          </p:cNvPr>
          <p:cNvSpPr>
            <a:spLocks noGrp="1"/>
          </p:cNvSpPr>
          <p:nvPr>
            <p:ph idx="1"/>
          </p:nvPr>
        </p:nvSpPr>
        <p:spPr/>
        <p:txBody>
          <a:bodyPr/>
          <a:lstStyle/>
          <a:p>
            <a:r>
              <a:rPr lang="en-US" sz="1800" dirty="0"/>
              <a:t>One paper that discusses approximate computing in HLS Flow.</a:t>
            </a:r>
          </a:p>
          <a:p>
            <a:pPr lvl="1"/>
            <a:r>
              <a:rPr lang="en-US" sz="1800" dirty="0"/>
              <a:t>Proposed an integer linear programming formulation with statistical precision scaling model integrated into traditional scheduling and binding tasks.</a:t>
            </a:r>
          </a:p>
          <a:p>
            <a:pPr lvl="1"/>
            <a:r>
              <a:rPr lang="en-US" sz="1800" dirty="0"/>
              <a:t>Use of linear quality model limit general application and hardware behavior.</a:t>
            </a:r>
          </a:p>
          <a:p>
            <a:pPr lvl="2"/>
            <a:r>
              <a:rPr lang="en-US" sz="1700" dirty="0"/>
              <a:t>Supports dataflow without control flow and no voltage scaling</a:t>
            </a:r>
          </a:p>
          <a:p>
            <a:r>
              <a:rPr lang="en-US" sz="1800" dirty="0"/>
              <a:t>Other approaches apply hardware approximations in the form of independent pre- or post-synthesis tasks.</a:t>
            </a:r>
          </a:p>
          <a:p>
            <a:pPr lvl="1"/>
            <a:r>
              <a:rPr lang="en-US" sz="1600" dirty="0"/>
              <a:t>combine simulation and analysis for quality estimation with parameterized ALU models using gate-level synthesis for energy estimation.</a:t>
            </a:r>
          </a:p>
          <a:p>
            <a:pPr lvl="1"/>
            <a:r>
              <a:rPr lang="en-US" sz="1600" dirty="0"/>
              <a:t>presents analytical quality and energy modeling techniques that avoid simulation and synthesis overhead, including an energy cost function that considers voltage scaling.</a:t>
            </a:r>
          </a:p>
        </p:txBody>
      </p:sp>
      <p:sp>
        <p:nvSpPr>
          <p:cNvPr id="4" name="Slide Number Placeholder 3">
            <a:extLst>
              <a:ext uri="{FF2B5EF4-FFF2-40B4-BE49-F238E27FC236}">
                <a16:creationId xmlns:a16="http://schemas.microsoft.com/office/drawing/2014/main" id="{D273ADF4-E34C-4FCB-B14C-8D78FA9094A4}"/>
              </a:ext>
            </a:extLst>
          </p:cNvPr>
          <p:cNvSpPr>
            <a:spLocks noGrp="1"/>
          </p:cNvSpPr>
          <p:nvPr>
            <p:ph type="sldNum" sz="quarter" idx="12"/>
          </p:nvPr>
        </p:nvSpPr>
        <p:spPr/>
        <p:txBody>
          <a:bodyPr/>
          <a:lstStyle/>
          <a:p>
            <a:fld id="{34B7E4EF-A1BD-40F4-AB7B-04F084DD991D}" type="slidenum">
              <a:rPr lang="en-US" smtClean="0"/>
              <a:t>3</a:t>
            </a:fld>
            <a:endParaRPr lang="en-US" dirty="0"/>
          </a:p>
        </p:txBody>
      </p:sp>
    </p:spTree>
    <p:extLst>
      <p:ext uri="{BB962C8B-B14F-4D97-AF65-F5344CB8AC3E}">
        <p14:creationId xmlns:p14="http://schemas.microsoft.com/office/powerpoint/2010/main" val="2532958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0E7F96-8882-4953-A6B1-139E062A6A97}"/>
              </a:ext>
            </a:extLst>
          </p:cNvPr>
          <p:cNvSpPr>
            <a:spLocks noGrp="1"/>
          </p:cNvSpPr>
          <p:nvPr>
            <p:ph type="title"/>
          </p:nvPr>
        </p:nvSpPr>
        <p:spPr/>
        <p:txBody>
          <a:bodyPr/>
          <a:lstStyle/>
          <a:p>
            <a:r>
              <a:rPr lang="en-US" dirty="0"/>
              <a:t>Overview </a:t>
            </a:r>
          </a:p>
        </p:txBody>
      </p:sp>
      <p:pic>
        <p:nvPicPr>
          <p:cNvPr id="8" name="Content Placeholder 7" descr="Diagram&#10;&#10;Description automatically generated">
            <a:extLst>
              <a:ext uri="{FF2B5EF4-FFF2-40B4-BE49-F238E27FC236}">
                <a16:creationId xmlns:a16="http://schemas.microsoft.com/office/drawing/2014/main" id="{42D7BFA3-D2C2-493D-83CC-B637CBC827A2}"/>
              </a:ext>
            </a:extLst>
          </p:cNvPr>
          <p:cNvPicPr>
            <a:picLocks noGrp="1" noChangeAspect="1"/>
          </p:cNvPicPr>
          <p:nvPr>
            <p:ph sz="half" idx="1"/>
          </p:nvPr>
        </p:nvPicPr>
        <p:blipFill>
          <a:blip r:embed="rId3"/>
          <a:stretch>
            <a:fillRect/>
          </a:stretch>
        </p:blipFill>
        <p:spPr>
          <a:xfrm>
            <a:off x="1066800" y="2014193"/>
            <a:ext cx="4663440" cy="3857413"/>
          </a:xfrm>
        </p:spPr>
      </p:pic>
      <p:sp>
        <p:nvSpPr>
          <p:cNvPr id="6" name="Content Placeholder 5">
            <a:extLst>
              <a:ext uri="{FF2B5EF4-FFF2-40B4-BE49-F238E27FC236}">
                <a16:creationId xmlns:a16="http://schemas.microsoft.com/office/drawing/2014/main" id="{08749ACA-1B13-41EC-8AD1-2039EA06BC03}"/>
              </a:ext>
            </a:extLst>
          </p:cNvPr>
          <p:cNvSpPr>
            <a:spLocks noGrp="1"/>
          </p:cNvSpPr>
          <p:nvPr>
            <p:ph sz="half" idx="2"/>
          </p:nvPr>
        </p:nvSpPr>
        <p:spPr>
          <a:xfrm>
            <a:off x="6461760" y="2014193"/>
            <a:ext cx="4663440" cy="3857413"/>
          </a:xfrm>
        </p:spPr>
        <p:txBody>
          <a:bodyPr/>
          <a:lstStyle/>
          <a:p>
            <a:r>
              <a:rPr lang="en-US" dirty="0"/>
              <a:t>Proposed AHLS Flow</a:t>
            </a:r>
          </a:p>
          <a:p>
            <a:r>
              <a:rPr lang="en-US" dirty="0"/>
              <a:t>Inputs are the C source code of the precise design, its testbench, a quality energy configuration including decision variables defining what data and operations to approximate</a:t>
            </a:r>
          </a:p>
          <a:p>
            <a:r>
              <a:rPr lang="en-US" dirty="0"/>
              <a:t>Output is an approximate RTL implementation that minimizes energy consumption while meeting the given quality constraint.</a:t>
            </a:r>
          </a:p>
        </p:txBody>
      </p:sp>
      <p:sp>
        <p:nvSpPr>
          <p:cNvPr id="2" name="Slide Number Placeholder 1">
            <a:extLst>
              <a:ext uri="{FF2B5EF4-FFF2-40B4-BE49-F238E27FC236}">
                <a16:creationId xmlns:a16="http://schemas.microsoft.com/office/drawing/2014/main" id="{805D4BA8-698A-4943-AA5C-5A95C21824C7}"/>
              </a:ext>
            </a:extLst>
          </p:cNvPr>
          <p:cNvSpPr>
            <a:spLocks noGrp="1"/>
          </p:cNvSpPr>
          <p:nvPr>
            <p:ph type="sldNum" sz="quarter" idx="12"/>
          </p:nvPr>
        </p:nvSpPr>
        <p:spPr/>
        <p:txBody>
          <a:bodyPr/>
          <a:lstStyle/>
          <a:p>
            <a:fld id="{34B7E4EF-A1BD-40F4-AB7B-04F084DD991D}" type="slidenum">
              <a:rPr lang="en-US" smtClean="0"/>
              <a:t>4</a:t>
            </a:fld>
            <a:endParaRPr lang="en-US" dirty="0"/>
          </a:p>
        </p:txBody>
      </p:sp>
    </p:spTree>
    <p:extLst>
      <p:ext uri="{BB962C8B-B14F-4D97-AF65-F5344CB8AC3E}">
        <p14:creationId xmlns:p14="http://schemas.microsoft.com/office/powerpoint/2010/main" val="79655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93A34A-CD63-4533-8795-95672F54E26B}"/>
              </a:ext>
            </a:extLst>
          </p:cNvPr>
          <p:cNvSpPr>
            <a:spLocks noGrp="1"/>
          </p:cNvSpPr>
          <p:nvPr>
            <p:ph type="title"/>
          </p:nvPr>
        </p:nvSpPr>
        <p:spPr/>
        <p:txBody>
          <a:bodyPr/>
          <a:lstStyle/>
          <a:p>
            <a:r>
              <a:rPr lang="en-US" dirty="0"/>
              <a:t>Pre-Processing Step</a:t>
            </a:r>
          </a:p>
        </p:txBody>
      </p:sp>
      <p:sp>
        <p:nvSpPr>
          <p:cNvPr id="6" name="Content Placeholder 5">
            <a:extLst>
              <a:ext uri="{FF2B5EF4-FFF2-40B4-BE49-F238E27FC236}">
                <a16:creationId xmlns:a16="http://schemas.microsoft.com/office/drawing/2014/main" id="{2A31B485-7076-4C5F-9E07-EC362132A843}"/>
              </a:ext>
            </a:extLst>
          </p:cNvPr>
          <p:cNvSpPr>
            <a:spLocks noGrp="1"/>
          </p:cNvSpPr>
          <p:nvPr>
            <p:ph sz="half" idx="1"/>
          </p:nvPr>
        </p:nvSpPr>
        <p:spPr/>
        <p:txBody>
          <a:bodyPr>
            <a:normAutofit lnSpcReduction="10000"/>
          </a:bodyPr>
          <a:lstStyle/>
          <a:p>
            <a:r>
              <a:rPr lang="en-US" dirty="0"/>
              <a:t>Perform simulation and pre-scheduling to collect data statistics and mobility information for all operations.</a:t>
            </a:r>
          </a:p>
          <a:p>
            <a:r>
              <a:rPr lang="en-US" dirty="0"/>
              <a:t>Profiling function at each input and output of all intermediate operations to capture values of associated variables and calculate their means μ and variances σ2 later used in our quality estimation.</a:t>
            </a:r>
          </a:p>
          <a:p>
            <a:r>
              <a:rPr lang="en-US" dirty="0"/>
              <a:t>Perform an ASAP and ALAP pre-scheduling of the accurate design to obtain mobility information</a:t>
            </a:r>
          </a:p>
        </p:txBody>
      </p:sp>
      <p:pic>
        <p:nvPicPr>
          <p:cNvPr id="9" name="Content Placeholder 8" descr="Diagram&#10;&#10;Description automatically generated">
            <a:extLst>
              <a:ext uri="{FF2B5EF4-FFF2-40B4-BE49-F238E27FC236}">
                <a16:creationId xmlns:a16="http://schemas.microsoft.com/office/drawing/2014/main" id="{284D97A8-C776-4572-AAEF-CFE9BD511057}"/>
              </a:ext>
            </a:extLst>
          </p:cNvPr>
          <p:cNvPicPr>
            <a:picLocks noGrp="1" noChangeAspect="1"/>
          </p:cNvPicPr>
          <p:nvPr>
            <p:ph sz="half" idx="2"/>
          </p:nvPr>
        </p:nvPicPr>
        <p:blipFill rotWithShape="1">
          <a:blip r:embed="rId3"/>
          <a:srcRect r="870" b="38512"/>
          <a:stretch/>
        </p:blipFill>
        <p:spPr>
          <a:xfrm>
            <a:off x="6343381" y="2103120"/>
            <a:ext cx="4663441" cy="2392680"/>
          </a:xfrm>
        </p:spPr>
      </p:pic>
      <p:sp>
        <p:nvSpPr>
          <p:cNvPr id="2" name="Slide Number Placeholder 1">
            <a:extLst>
              <a:ext uri="{FF2B5EF4-FFF2-40B4-BE49-F238E27FC236}">
                <a16:creationId xmlns:a16="http://schemas.microsoft.com/office/drawing/2014/main" id="{5B881D3B-8BFE-42F3-8DAF-8AB65543749F}"/>
              </a:ext>
            </a:extLst>
          </p:cNvPr>
          <p:cNvSpPr>
            <a:spLocks noGrp="1"/>
          </p:cNvSpPr>
          <p:nvPr>
            <p:ph type="sldNum" sz="quarter" idx="12"/>
          </p:nvPr>
        </p:nvSpPr>
        <p:spPr/>
        <p:txBody>
          <a:bodyPr/>
          <a:lstStyle/>
          <a:p>
            <a:fld id="{34B7E4EF-A1BD-40F4-AB7B-04F084DD991D}" type="slidenum">
              <a:rPr lang="en-US" smtClean="0"/>
              <a:t>5</a:t>
            </a:fld>
            <a:endParaRPr lang="en-US" dirty="0"/>
          </a:p>
        </p:txBody>
      </p:sp>
    </p:spTree>
    <p:extLst>
      <p:ext uri="{BB962C8B-B14F-4D97-AF65-F5344CB8AC3E}">
        <p14:creationId xmlns:p14="http://schemas.microsoft.com/office/powerpoint/2010/main" val="3141583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45B22-26C2-4251-851D-A6B21EB6AA2F}"/>
              </a:ext>
            </a:extLst>
          </p:cNvPr>
          <p:cNvSpPr>
            <a:spLocks noGrp="1"/>
          </p:cNvSpPr>
          <p:nvPr>
            <p:ph type="title"/>
          </p:nvPr>
        </p:nvSpPr>
        <p:spPr/>
        <p:txBody>
          <a:bodyPr/>
          <a:lstStyle/>
          <a:p>
            <a:r>
              <a:rPr lang="en-US" dirty="0"/>
              <a:t>Quality-Energy Optimization</a:t>
            </a:r>
          </a:p>
        </p:txBody>
      </p:sp>
      <p:sp>
        <p:nvSpPr>
          <p:cNvPr id="3" name="Content Placeholder 2">
            <a:extLst>
              <a:ext uri="{FF2B5EF4-FFF2-40B4-BE49-F238E27FC236}">
                <a16:creationId xmlns:a16="http://schemas.microsoft.com/office/drawing/2014/main" id="{468CE10E-D8EB-4729-84C7-B5096D171B88}"/>
              </a:ext>
            </a:extLst>
          </p:cNvPr>
          <p:cNvSpPr>
            <a:spLocks noGrp="1"/>
          </p:cNvSpPr>
          <p:nvPr>
            <p:ph sz="half" idx="1"/>
          </p:nvPr>
        </p:nvSpPr>
        <p:spPr/>
        <p:txBody>
          <a:bodyPr/>
          <a:lstStyle/>
          <a:p>
            <a:r>
              <a:rPr lang="en-US" dirty="0"/>
              <a:t>The core of the AHLS tool</a:t>
            </a:r>
          </a:p>
          <a:p>
            <a:r>
              <a:rPr lang="en-US" dirty="0"/>
              <a:t>The optimization tool is to minimize energy cost under quality constraint</a:t>
            </a:r>
          </a:p>
          <a:p>
            <a:endParaRPr lang="en-US" dirty="0"/>
          </a:p>
          <a:p>
            <a:endParaRPr lang="en-US" dirty="0"/>
          </a:p>
          <a:p>
            <a:pPr algn="l"/>
            <a:r>
              <a:rPr lang="en-US" sz="1800" b="0" i="0" u="none" strike="noStrike" dirty="0"/>
              <a:t>variable </a:t>
            </a:r>
            <a:r>
              <a:rPr lang="en-US" sz="1800" b="0" i="1" u="none" strike="noStrike" dirty="0" err="1"/>
              <a:t>s</a:t>
            </a:r>
            <a:r>
              <a:rPr lang="en-US" sz="1800" b="0" i="1" u="none" strike="noStrike" baseline="-25000" dirty="0" err="1"/>
              <a:t>i</a:t>
            </a:r>
            <a:r>
              <a:rPr lang="en-US" sz="1800" b="0" i="1" u="none" strike="noStrike" dirty="0"/>
              <a:t> </a:t>
            </a:r>
            <a:r>
              <a:rPr lang="en-US" sz="1800" b="0" i="0" u="none" strike="noStrike" dirty="0"/>
              <a:t>is the number of rounded bits at the </a:t>
            </a:r>
            <a:r>
              <a:rPr lang="en-US" sz="1800" b="0" i="1" u="none" strike="noStrike" dirty="0" err="1"/>
              <a:t>i</a:t>
            </a:r>
            <a:r>
              <a:rPr lang="en-US" sz="1800" b="0" i="0" u="none" strike="noStrike" dirty="0" err="1"/>
              <a:t>-th</a:t>
            </a:r>
            <a:r>
              <a:rPr lang="en-US" sz="1800" b="0" i="0" u="none" strike="noStrike" dirty="0"/>
              <a:t> approximation point.</a:t>
            </a:r>
            <a:endParaRPr lang="en-US" dirty="0"/>
          </a:p>
          <a:p>
            <a:pPr marL="0" indent="0">
              <a:buNone/>
            </a:pPr>
            <a:endParaRPr lang="en-US" dirty="0"/>
          </a:p>
        </p:txBody>
      </p:sp>
      <p:pic>
        <p:nvPicPr>
          <p:cNvPr id="6" name="Content Placeholder 5" descr="Diagram&#10;&#10;Description automatically generated">
            <a:extLst>
              <a:ext uri="{FF2B5EF4-FFF2-40B4-BE49-F238E27FC236}">
                <a16:creationId xmlns:a16="http://schemas.microsoft.com/office/drawing/2014/main" id="{FACE53B5-8789-4A27-BA7C-3FF79A42C340}"/>
              </a:ext>
            </a:extLst>
          </p:cNvPr>
          <p:cNvPicPr>
            <a:picLocks noGrp="1" noChangeAspect="1"/>
          </p:cNvPicPr>
          <p:nvPr>
            <p:ph sz="half" idx="2"/>
          </p:nvPr>
        </p:nvPicPr>
        <p:blipFill rotWithShape="1">
          <a:blip r:embed="rId3"/>
          <a:srcRect t="23836" b="22169"/>
          <a:stretch/>
        </p:blipFill>
        <p:spPr>
          <a:xfrm>
            <a:off x="6461762" y="2103120"/>
            <a:ext cx="4663440" cy="2082800"/>
          </a:xfrm>
        </p:spPr>
      </p:pic>
      <p:pic>
        <p:nvPicPr>
          <p:cNvPr id="8" name="Picture 7">
            <a:extLst>
              <a:ext uri="{FF2B5EF4-FFF2-40B4-BE49-F238E27FC236}">
                <a16:creationId xmlns:a16="http://schemas.microsoft.com/office/drawing/2014/main" id="{3E185341-E20B-4B29-A34A-D72E3B45848A}"/>
              </a:ext>
            </a:extLst>
          </p:cNvPr>
          <p:cNvPicPr>
            <a:picLocks noChangeAspect="1"/>
          </p:cNvPicPr>
          <p:nvPr/>
        </p:nvPicPr>
        <p:blipFill>
          <a:blip r:embed="rId4"/>
          <a:stretch>
            <a:fillRect/>
          </a:stretch>
        </p:blipFill>
        <p:spPr>
          <a:xfrm>
            <a:off x="1507940" y="3429000"/>
            <a:ext cx="3824816" cy="495300"/>
          </a:xfrm>
          <a:prstGeom prst="rect">
            <a:avLst/>
          </a:prstGeom>
        </p:spPr>
      </p:pic>
      <p:sp>
        <p:nvSpPr>
          <p:cNvPr id="4" name="Slide Number Placeholder 3">
            <a:extLst>
              <a:ext uri="{FF2B5EF4-FFF2-40B4-BE49-F238E27FC236}">
                <a16:creationId xmlns:a16="http://schemas.microsoft.com/office/drawing/2014/main" id="{C62EA05D-7AFC-41C0-A4A5-E84A40A56C0D}"/>
              </a:ext>
            </a:extLst>
          </p:cNvPr>
          <p:cNvSpPr>
            <a:spLocks noGrp="1"/>
          </p:cNvSpPr>
          <p:nvPr>
            <p:ph type="sldNum" sz="quarter" idx="12"/>
          </p:nvPr>
        </p:nvSpPr>
        <p:spPr/>
        <p:txBody>
          <a:bodyPr/>
          <a:lstStyle/>
          <a:p>
            <a:fld id="{34B7E4EF-A1BD-40F4-AB7B-04F084DD991D}" type="slidenum">
              <a:rPr lang="en-US" smtClean="0"/>
              <a:t>6</a:t>
            </a:fld>
            <a:endParaRPr lang="en-US" dirty="0"/>
          </a:p>
        </p:txBody>
      </p:sp>
    </p:spTree>
    <p:extLst>
      <p:ext uri="{BB962C8B-B14F-4D97-AF65-F5344CB8AC3E}">
        <p14:creationId xmlns:p14="http://schemas.microsoft.com/office/powerpoint/2010/main" val="154282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132E2-C65A-437C-8083-19121F1BC989}"/>
              </a:ext>
            </a:extLst>
          </p:cNvPr>
          <p:cNvSpPr>
            <a:spLocks noGrp="1"/>
          </p:cNvSpPr>
          <p:nvPr>
            <p:ph type="title"/>
          </p:nvPr>
        </p:nvSpPr>
        <p:spPr/>
        <p:txBody>
          <a:bodyPr/>
          <a:lstStyle/>
          <a:p>
            <a:r>
              <a:rPr lang="en-US" dirty="0"/>
              <a:t>Quality Scaling</a:t>
            </a:r>
          </a:p>
        </p:txBody>
      </p:sp>
      <p:sp>
        <p:nvSpPr>
          <p:cNvPr id="3" name="Content Placeholder 2">
            <a:extLst>
              <a:ext uri="{FF2B5EF4-FFF2-40B4-BE49-F238E27FC236}">
                <a16:creationId xmlns:a16="http://schemas.microsoft.com/office/drawing/2014/main" id="{A78B093F-F70E-4667-921E-37D616BBC363}"/>
              </a:ext>
            </a:extLst>
          </p:cNvPr>
          <p:cNvSpPr>
            <a:spLocks noGrp="1"/>
          </p:cNvSpPr>
          <p:nvPr>
            <p:ph sz="half" idx="1"/>
          </p:nvPr>
        </p:nvSpPr>
        <p:spPr>
          <a:xfrm>
            <a:off x="1117282" y="1871550"/>
            <a:ext cx="4663440" cy="3749040"/>
          </a:xfrm>
        </p:spPr>
        <p:txBody>
          <a:bodyPr>
            <a:normAutofit/>
          </a:bodyPr>
          <a:lstStyle/>
          <a:p>
            <a:r>
              <a:rPr lang="en-US" dirty="0"/>
              <a:t>Given a candidate solution s, they estimate its quality degradation </a:t>
            </a:r>
            <a:r>
              <a:rPr lang="en-US" dirty="0" err="1"/>
              <a:t>Qj</a:t>
            </a:r>
            <a:r>
              <a:rPr lang="en-US" dirty="0"/>
              <a:t>(s), while identifying  operations that can be eliminated from an accurate design.</a:t>
            </a:r>
          </a:p>
          <a:p>
            <a:r>
              <a:rPr lang="en-US" dirty="0"/>
              <a:t>Quality estimation aspects are control flow,  joint bit rounding and operation elimination.</a:t>
            </a:r>
          </a:p>
          <a:p>
            <a:endParaRPr lang="en-US" dirty="0"/>
          </a:p>
          <a:p>
            <a:endParaRPr lang="en-US" dirty="0"/>
          </a:p>
          <a:p>
            <a:endParaRPr lang="en-US" dirty="0"/>
          </a:p>
        </p:txBody>
      </p:sp>
      <p:pic>
        <p:nvPicPr>
          <p:cNvPr id="12" name="Content Placeholder 11" descr="Diagram, schematic&#10;&#10;Description automatically generated">
            <a:extLst>
              <a:ext uri="{FF2B5EF4-FFF2-40B4-BE49-F238E27FC236}">
                <a16:creationId xmlns:a16="http://schemas.microsoft.com/office/drawing/2014/main" id="{1EAC1655-DD70-458F-9215-38FF084AE2A2}"/>
              </a:ext>
            </a:extLst>
          </p:cNvPr>
          <p:cNvPicPr>
            <a:picLocks noGrp="1" noChangeAspect="1"/>
          </p:cNvPicPr>
          <p:nvPr>
            <p:ph sz="half" idx="2"/>
          </p:nvPr>
        </p:nvPicPr>
        <p:blipFill>
          <a:blip r:embed="rId3"/>
          <a:stretch>
            <a:fillRect/>
          </a:stretch>
        </p:blipFill>
        <p:spPr>
          <a:xfrm>
            <a:off x="6511606" y="2162715"/>
            <a:ext cx="4563112" cy="3629532"/>
          </a:xfrm>
        </p:spPr>
      </p:pic>
      <p:pic>
        <p:nvPicPr>
          <p:cNvPr id="10" name="Picture 9">
            <a:extLst>
              <a:ext uri="{FF2B5EF4-FFF2-40B4-BE49-F238E27FC236}">
                <a16:creationId xmlns:a16="http://schemas.microsoft.com/office/drawing/2014/main" id="{132EA869-D48D-41D4-8D74-05CF3C756C0B}"/>
              </a:ext>
            </a:extLst>
          </p:cNvPr>
          <p:cNvPicPr>
            <a:picLocks noChangeAspect="1"/>
          </p:cNvPicPr>
          <p:nvPr/>
        </p:nvPicPr>
        <p:blipFill>
          <a:blip r:embed="rId4"/>
          <a:stretch>
            <a:fillRect/>
          </a:stretch>
        </p:blipFill>
        <p:spPr>
          <a:xfrm>
            <a:off x="6511606" y="1280643"/>
            <a:ext cx="4563112" cy="590907"/>
          </a:xfrm>
          <a:prstGeom prst="rect">
            <a:avLst/>
          </a:prstGeom>
        </p:spPr>
      </p:pic>
      <p:sp>
        <p:nvSpPr>
          <p:cNvPr id="4" name="Slide Number Placeholder 3">
            <a:extLst>
              <a:ext uri="{FF2B5EF4-FFF2-40B4-BE49-F238E27FC236}">
                <a16:creationId xmlns:a16="http://schemas.microsoft.com/office/drawing/2014/main" id="{3B1D1B52-2F83-404B-8DBC-B812A8A6DA6A}"/>
              </a:ext>
            </a:extLst>
          </p:cNvPr>
          <p:cNvSpPr>
            <a:spLocks noGrp="1"/>
          </p:cNvSpPr>
          <p:nvPr>
            <p:ph type="sldNum" sz="quarter" idx="12"/>
          </p:nvPr>
        </p:nvSpPr>
        <p:spPr/>
        <p:txBody>
          <a:bodyPr/>
          <a:lstStyle/>
          <a:p>
            <a:fld id="{34B7E4EF-A1BD-40F4-AB7B-04F084DD991D}" type="slidenum">
              <a:rPr lang="en-US" smtClean="0"/>
              <a:t>7</a:t>
            </a:fld>
            <a:endParaRPr lang="en-US" dirty="0"/>
          </a:p>
        </p:txBody>
      </p:sp>
    </p:spTree>
    <p:extLst>
      <p:ext uri="{BB962C8B-B14F-4D97-AF65-F5344CB8AC3E}">
        <p14:creationId xmlns:p14="http://schemas.microsoft.com/office/powerpoint/2010/main" val="1261390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A5ED5-DE38-46C2-A855-ACC7811AFC73}"/>
              </a:ext>
            </a:extLst>
          </p:cNvPr>
          <p:cNvSpPr>
            <a:spLocks noGrp="1"/>
          </p:cNvSpPr>
          <p:nvPr>
            <p:ph type="title"/>
          </p:nvPr>
        </p:nvSpPr>
        <p:spPr/>
        <p:txBody>
          <a:bodyPr/>
          <a:lstStyle/>
          <a:p>
            <a:r>
              <a:rPr lang="en-US" dirty="0"/>
              <a:t>Quality Scaling</a:t>
            </a:r>
          </a:p>
        </p:txBody>
      </p:sp>
      <p:sp>
        <p:nvSpPr>
          <p:cNvPr id="3" name="Content Placeholder 2">
            <a:extLst>
              <a:ext uri="{FF2B5EF4-FFF2-40B4-BE49-F238E27FC236}">
                <a16:creationId xmlns:a16="http://schemas.microsoft.com/office/drawing/2014/main" id="{EFAE6BC2-ED30-4EAD-974B-39241028142D}"/>
              </a:ext>
            </a:extLst>
          </p:cNvPr>
          <p:cNvSpPr>
            <a:spLocks noGrp="1"/>
          </p:cNvSpPr>
          <p:nvPr>
            <p:ph sz="half" idx="1"/>
          </p:nvPr>
        </p:nvSpPr>
        <p:spPr>
          <a:xfrm>
            <a:off x="1066800" y="1684020"/>
            <a:ext cx="4663440" cy="3749040"/>
          </a:xfrm>
        </p:spPr>
        <p:txBody>
          <a:bodyPr>
            <a:normAutofit/>
          </a:bodyPr>
          <a:lstStyle/>
          <a:p>
            <a:r>
              <a:rPr lang="en-US" dirty="0"/>
              <a:t>Error propagation function defines how generated errors propagate through adders and multipliers, and it identifies operation eliminations.</a:t>
            </a:r>
          </a:p>
          <a:p>
            <a:r>
              <a:rPr lang="en-US" dirty="0"/>
              <a:t>signal-to-noise ratio (SNR) quality metric for all constraints </a:t>
            </a:r>
            <a:r>
              <a:rPr lang="en-US" dirty="0" err="1"/>
              <a:t>Qrj</a:t>
            </a:r>
            <a:r>
              <a:rPr lang="en-US" dirty="0"/>
              <a:t> in the framework. </a:t>
            </a:r>
          </a:p>
        </p:txBody>
      </p:sp>
      <p:pic>
        <p:nvPicPr>
          <p:cNvPr id="6" name="Content Placeholder 5" descr="Diagram, schematic&#10;&#10;Description automatically generated">
            <a:extLst>
              <a:ext uri="{FF2B5EF4-FFF2-40B4-BE49-F238E27FC236}">
                <a16:creationId xmlns:a16="http://schemas.microsoft.com/office/drawing/2014/main" id="{FAF3715D-AF03-49EA-B342-7717B5ADB6D5}"/>
              </a:ext>
            </a:extLst>
          </p:cNvPr>
          <p:cNvPicPr>
            <a:picLocks noGrp="1" noChangeAspect="1"/>
          </p:cNvPicPr>
          <p:nvPr>
            <p:ph sz="half" idx="2"/>
          </p:nvPr>
        </p:nvPicPr>
        <p:blipFill>
          <a:blip r:embed="rId3"/>
          <a:stretch>
            <a:fillRect/>
          </a:stretch>
        </p:blipFill>
        <p:spPr>
          <a:xfrm>
            <a:off x="5928362" y="2643078"/>
            <a:ext cx="4563112" cy="3629532"/>
          </a:xfrm>
        </p:spPr>
      </p:pic>
      <p:pic>
        <p:nvPicPr>
          <p:cNvPr id="8" name="Picture 7" descr="Table&#10;&#10;Description automatically generated">
            <a:extLst>
              <a:ext uri="{FF2B5EF4-FFF2-40B4-BE49-F238E27FC236}">
                <a16:creationId xmlns:a16="http://schemas.microsoft.com/office/drawing/2014/main" id="{0FDBA8CE-CF1E-4355-9575-35BA74332548}"/>
              </a:ext>
            </a:extLst>
          </p:cNvPr>
          <p:cNvPicPr>
            <a:picLocks noChangeAspect="1"/>
          </p:cNvPicPr>
          <p:nvPr/>
        </p:nvPicPr>
        <p:blipFill>
          <a:blip r:embed="rId4"/>
          <a:stretch>
            <a:fillRect/>
          </a:stretch>
        </p:blipFill>
        <p:spPr>
          <a:xfrm>
            <a:off x="5966467" y="756792"/>
            <a:ext cx="4486901" cy="1571844"/>
          </a:xfrm>
          <a:prstGeom prst="rect">
            <a:avLst/>
          </a:prstGeom>
        </p:spPr>
      </p:pic>
      <p:sp>
        <p:nvSpPr>
          <p:cNvPr id="4" name="Slide Number Placeholder 3">
            <a:extLst>
              <a:ext uri="{FF2B5EF4-FFF2-40B4-BE49-F238E27FC236}">
                <a16:creationId xmlns:a16="http://schemas.microsoft.com/office/drawing/2014/main" id="{EDE6D58A-71AD-430A-A319-81D8CB1F9A65}"/>
              </a:ext>
            </a:extLst>
          </p:cNvPr>
          <p:cNvSpPr>
            <a:spLocks noGrp="1"/>
          </p:cNvSpPr>
          <p:nvPr>
            <p:ph type="sldNum" sz="quarter" idx="12"/>
          </p:nvPr>
        </p:nvSpPr>
        <p:spPr/>
        <p:txBody>
          <a:bodyPr/>
          <a:lstStyle/>
          <a:p>
            <a:fld id="{34B7E4EF-A1BD-40F4-AB7B-04F084DD991D}" type="slidenum">
              <a:rPr lang="en-US" smtClean="0"/>
              <a:t>8</a:t>
            </a:fld>
            <a:endParaRPr lang="en-US" dirty="0"/>
          </a:p>
        </p:txBody>
      </p:sp>
    </p:spTree>
    <p:extLst>
      <p:ext uri="{BB962C8B-B14F-4D97-AF65-F5344CB8AC3E}">
        <p14:creationId xmlns:p14="http://schemas.microsoft.com/office/powerpoint/2010/main" val="311725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13D3-A044-48AE-B89E-CC8F58B6A59B}"/>
              </a:ext>
            </a:extLst>
          </p:cNvPr>
          <p:cNvSpPr>
            <a:spLocks noGrp="1"/>
          </p:cNvSpPr>
          <p:nvPr>
            <p:ph type="title"/>
          </p:nvPr>
        </p:nvSpPr>
        <p:spPr/>
        <p:txBody>
          <a:bodyPr/>
          <a:lstStyle/>
          <a:p>
            <a:r>
              <a:rPr lang="en-US" dirty="0"/>
              <a:t>Latency Estimation</a:t>
            </a:r>
          </a:p>
        </p:txBody>
      </p:sp>
      <p:sp>
        <p:nvSpPr>
          <p:cNvPr id="3" name="Content Placeholder 2">
            <a:extLst>
              <a:ext uri="{FF2B5EF4-FFF2-40B4-BE49-F238E27FC236}">
                <a16:creationId xmlns:a16="http://schemas.microsoft.com/office/drawing/2014/main" id="{B234AA52-2EFD-4B69-B3F2-564E846CEA2B}"/>
              </a:ext>
            </a:extLst>
          </p:cNvPr>
          <p:cNvSpPr>
            <a:spLocks noGrp="1"/>
          </p:cNvSpPr>
          <p:nvPr>
            <p:ph sz="half" idx="1"/>
          </p:nvPr>
        </p:nvSpPr>
        <p:spPr/>
        <p:txBody>
          <a:bodyPr>
            <a:normAutofit/>
          </a:bodyPr>
          <a:lstStyle/>
          <a:p>
            <a:r>
              <a:rPr lang="en-US" dirty="0"/>
              <a:t>Timing gains from approximations can contribute not only to reduced critical path delays, but, depending on scheduling, also to reductions in latency, i.e. the total clock cycle length.</a:t>
            </a:r>
          </a:p>
          <a:p>
            <a:r>
              <a:rPr lang="en-US" dirty="0"/>
              <a:t>Mobility information from pre-processing, and operation elimination annotations from the quality scaling pass to estimate clock cycle reductions. </a:t>
            </a:r>
          </a:p>
        </p:txBody>
      </p:sp>
      <p:pic>
        <p:nvPicPr>
          <p:cNvPr id="6" name="Content Placeholder 5" descr="Diagram, schematic&#10;&#10;Description automatically generated">
            <a:extLst>
              <a:ext uri="{FF2B5EF4-FFF2-40B4-BE49-F238E27FC236}">
                <a16:creationId xmlns:a16="http://schemas.microsoft.com/office/drawing/2014/main" id="{D8481AC2-EFC1-4CED-B4F9-86D504B62B78}"/>
              </a:ext>
            </a:extLst>
          </p:cNvPr>
          <p:cNvPicPr>
            <a:picLocks noGrp="1" noChangeAspect="1"/>
          </p:cNvPicPr>
          <p:nvPr>
            <p:ph sz="half" idx="2"/>
          </p:nvPr>
        </p:nvPicPr>
        <p:blipFill>
          <a:blip r:embed="rId3"/>
          <a:stretch>
            <a:fillRect/>
          </a:stretch>
        </p:blipFill>
        <p:spPr>
          <a:xfrm>
            <a:off x="5969000" y="2103120"/>
            <a:ext cx="5642723" cy="2049806"/>
          </a:xfrm>
        </p:spPr>
      </p:pic>
      <p:sp>
        <p:nvSpPr>
          <p:cNvPr id="4" name="Slide Number Placeholder 3">
            <a:extLst>
              <a:ext uri="{FF2B5EF4-FFF2-40B4-BE49-F238E27FC236}">
                <a16:creationId xmlns:a16="http://schemas.microsoft.com/office/drawing/2014/main" id="{738E2379-D4DD-43CF-B70F-4DF04285E42D}"/>
              </a:ext>
            </a:extLst>
          </p:cNvPr>
          <p:cNvSpPr>
            <a:spLocks noGrp="1"/>
          </p:cNvSpPr>
          <p:nvPr>
            <p:ph type="sldNum" sz="quarter" idx="12"/>
          </p:nvPr>
        </p:nvSpPr>
        <p:spPr/>
        <p:txBody>
          <a:bodyPr/>
          <a:lstStyle/>
          <a:p>
            <a:fld id="{34B7E4EF-A1BD-40F4-AB7B-04F084DD991D}" type="slidenum">
              <a:rPr lang="en-US" smtClean="0"/>
              <a:t>9</a:t>
            </a:fld>
            <a:endParaRPr lang="en-US" dirty="0"/>
          </a:p>
        </p:txBody>
      </p:sp>
    </p:spTree>
    <p:extLst>
      <p:ext uri="{BB962C8B-B14F-4D97-AF65-F5344CB8AC3E}">
        <p14:creationId xmlns:p14="http://schemas.microsoft.com/office/powerpoint/2010/main" val="11937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C4331637F0664C84183A2A0FB3CB06" ma:contentTypeVersion="10" ma:contentTypeDescription="Create a new document." ma:contentTypeScope="" ma:versionID="36e520647318d61665c48a23e326bd94">
  <xsd:schema xmlns:xsd="http://www.w3.org/2001/XMLSchema" xmlns:xs="http://www.w3.org/2001/XMLSchema" xmlns:p="http://schemas.microsoft.com/office/2006/metadata/properties" xmlns:ns3="83d896b9-6e03-46bc-8772-9494f156eea2" xmlns:ns4="dab2a7ab-b47f-4ee5-83b4-16bc6fe33627" targetNamespace="http://schemas.microsoft.com/office/2006/metadata/properties" ma:root="true" ma:fieldsID="c1e7770abf6d2145a0f1d2ac155716eb" ns3:_="" ns4:_="">
    <xsd:import namespace="83d896b9-6e03-46bc-8772-9494f156eea2"/>
    <xsd:import namespace="dab2a7ab-b47f-4ee5-83b4-16bc6fe336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d896b9-6e03-46bc-8772-9494f156ee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b2a7ab-b47f-4ee5-83b4-16bc6fe33627"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E8B461-76C1-4161-8A53-9EE92CC3AD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d896b9-6e03-46bc-8772-9494f156eea2"/>
    <ds:schemaRef ds:uri="dab2a7ab-b47f-4ee5-83b4-16bc6fe336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7651BA-F45C-4845-9AB3-E0A65B39F5E1}">
  <ds:schemaRefs>
    <ds:schemaRef ds:uri="http://purl.org/dc/elements/1.1/"/>
    <ds:schemaRef ds:uri="http://schemas.microsoft.com/office/2006/documentManagement/types"/>
    <ds:schemaRef ds:uri="dab2a7ab-b47f-4ee5-83b4-16bc6fe33627"/>
    <ds:schemaRef ds:uri="http://schemas.openxmlformats.org/package/2006/metadata/core-properties"/>
    <ds:schemaRef ds:uri="http://schemas.microsoft.com/office/2006/metadata/properties"/>
    <ds:schemaRef ds:uri="http://purl.org/dc/dcmitype/"/>
    <ds:schemaRef ds:uri="http://schemas.microsoft.com/office/infopath/2007/PartnerControls"/>
    <ds:schemaRef ds:uri="83d896b9-6e03-46bc-8772-9494f156eea2"/>
    <ds:schemaRef ds:uri="http://www.w3.org/XML/1998/namespace"/>
    <ds:schemaRef ds:uri="http://purl.org/dc/terms/"/>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2687</TotalTime>
  <Words>2118</Words>
  <Application>Microsoft Office PowerPoint</Application>
  <PresentationFormat>Widescreen</PresentationFormat>
  <Paragraphs>196</Paragraphs>
  <Slides>20</Slides>
  <Notes>14</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20</vt:i4>
      </vt:variant>
    </vt:vector>
  </HeadingPairs>
  <TitlesOfParts>
    <vt:vector size="34" baseType="lpstr">
      <vt:lpstr>Calibri</vt:lpstr>
      <vt:lpstr>Century Gothic</vt:lpstr>
      <vt:lpstr>CMBX10</vt:lpstr>
      <vt:lpstr>CMMI10</vt:lpstr>
      <vt:lpstr>CMMI7</vt:lpstr>
      <vt:lpstr>CMR10</vt:lpstr>
      <vt:lpstr>CMR7</vt:lpstr>
      <vt:lpstr>CMSY10</vt:lpstr>
      <vt:lpstr>CMSY7</vt:lpstr>
      <vt:lpstr>CMTI10</vt:lpstr>
      <vt:lpstr>Garamond</vt:lpstr>
      <vt:lpstr>NimbusRomNo9L-Medi</vt:lpstr>
      <vt:lpstr>NimbusRomNo9L-Regu</vt:lpstr>
      <vt:lpstr>SavonVTI</vt:lpstr>
      <vt:lpstr>High-Level Synthesis of Approximate Hardware under Joint Precision and Voltage Scaling</vt:lpstr>
      <vt:lpstr>Introduction</vt:lpstr>
      <vt:lpstr>Related works </vt:lpstr>
      <vt:lpstr>Overview </vt:lpstr>
      <vt:lpstr>Pre-Processing Step</vt:lpstr>
      <vt:lpstr>Quality-Energy Optimization</vt:lpstr>
      <vt:lpstr>Quality Scaling</vt:lpstr>
      <vt:lpstr>Quality Scaling</vt:lpstr>
      <vt:lpstr>Latency Estimation</vt:lpstr>
      <vt:lpstr>Energy Model</vt:lpstr>
      <vt:lpstr>Energy Model Cont. </vt:lpstr>
      <vt:lpstr>Optimization Solver</vt:lpstr>
      <vt:lpstr>Optimization heuristic</vt:lpstr>
      <vt:lpstr>Synthesis</vt:lpstr>
      <vt:lpstr>Results</vt:lpstr>
      <vt:lpstr>Energy vs. Quality Tradeoffs</vt:lpstr>
      <vt:lpstr>Optimality</vt:lpstr>
      <vt:lpstr>Complexity and Runtime</vt:lpstr>
      <vt:lpstr>Conclusion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High-Level Synthesis of Approximate Hardware under Joint Precision and Voltage Scaling</dc:title>
  <dc:creator>Miles,De'Andre</dc:creator>
  <cp:lastModifiedBy>Miles,De'Andre</cp:lastModifiedBy>
  <cp:revision>4</cp:revision>
  <dcterms:created xsi:type="dcterms:W3CDTF">2020-10-20T22:00:28Z</dcterms:created>
  <dcterms:modified xsi:type="dcterms:W3CDTF">2020-10-22T19:51:11Z</dcterms:modified>
</cp:coreProperties>
</file>